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71" r:id="rId9"/>
    <p:sldId id="272" r:id="rId10"/>
    <p:sldId id="263" r:id="rId11"/>
    <p:sldId id="264" r:id="rId12"/>
    <p:sldId id="265" r:id="rId13"/>
    <p:sldId id="266" r:id="rId14"/>
    <p:sldId id="267" r:id="rId15"/>
    <p:sldId id="268" r:id="rId16"/>
    <p:sldId id="269" r:id="rId17"/>
    <p:sldId id="270" r:id="rId18"/>
  </p:sldIdLst>
  <p:sldSz cx="18288000" cy="10287000"/>
  <p:notesSz cx="6858000" cy="9144000"/>
  <p:embeddedFontLst>
    <p:embeddedFont>
      <p:font typeface="Aileron" panose="020B0604020202020204" charset="0"/>
      <p:regular r:id="rId19"/>
    </p:embeddedFont>
    <p:embeddedFont>
      <p:font typeface="Aileron Bold" panose="020B0604020202020204" charset="0"/>
      <p:regular r:id="rId20"/>
    </p:embeddedFont>
    <p:embeddedFont>
      <p:font typeface="Aileron Heavy" panose="020B0604020202020204" charset="0"/>
      <p:regular r:id="rId21"/>
    </p:embeddedFont>
    <p:embeddedFont>
      <p:font typeface="Calibri" panose="020F0502020204030204" pitchFamily="34" charset="0"/>
      <p:regular r:id="rId22"/>
      <p:bold r:id="rId23"/>
      <p:italic r:id="rId24"/>
      <p:boldItalic r:id="rId25"/>
    </p:embeddedFont>
    <p:embeddedFont>
      <p:font typeface="Poppins" panose="00000500000000000000" pitchFamily="2"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82" autoAdjust="0"/>
    <p:restoredTop sz="94622" autoAdjust="0"/>
  </p:normalViewPr>
  <p:slideViewPr>
    <p:cSldViewPr>
      <p:cViewPr varScale="1">
        <p:scale>
          <a:sx n="40" d="100"/>
          <a:sy n="40" d="100"/>
        </p:scale>
        <p:origin x="800" y="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jpg>
</file>

<file path=ppt/media/image12.jpe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grpSp>
        <p:nvGrpSpPr>
          <p:cNvPr id="2" name="Group 2"/>
          <p:cNvGrpSpPr/>
          <p:nvPr/>
        </p:nvGrpSpPr>
        <p:grpSpPr>
          <a:xfrm>
            <a:off x="16192500" y="10137246"/>
            <a:ext cx="2283181" cy="167947"/>
            <a:chOff x="0" y="0"/>
            <a:chExt cx="601332" cy="44233"/>
          </a:xfrm>
        </p:grpSpPr>
        <p:sp>
          <p:nvSpPr>
            <p:cNvPr id="3" name="Freeform 3"/>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4" name="TextBox 4"/>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sp>
        <p:nvSpPr>
          <p:cNvPr id="5" name="Freeform 5"/>
          <p:cNvSpPr/>
          <p:nvPr/>
        </p:nvSpPr>
        <p:spPr>
          <a:xfrm>
            <a:off x="-334518" y="221743"/>
            <a:ext cx="18677716" cy="10083450"/>
          </a:xfrm>
          <a:custGeom>
            <a:avLst/>
            <a:gdLst/>
            <a:ahLst/>
            <a:cxnLst/>
            <a:rect l="l" t="t" r="r" b="b"/>
            <a:pathLst>
              <a:path w="18677716" h="10083450">
                <a:moveTo>
                  <a:pt x="0" y="0"/>
                </a:moveTo>
                <a:lnTo>
                  <a:pt x="18677715" y="0"/>
                </a:lnTo>
                <a:lnTo>
                  <a:pt x="18677715" y="10083450"/>
                </a:lnTo>
                <a:lnTo>
                  <a:pt x="0" y="10083450"/>
                </a:lnTo>
                <a:lnTo>
                  <a:pt x="0" y="0"/>
                </a:lnTo>
                <a:close/>
              </a:path>
            </a:pathLst>
          </a:custGeom>
          <a:blipFill>
            <a:blip r:embed="rId2">
              <a:alphaModFix amt="48000"/>
            </a:blip>
            <a:stretch>
              <a:fillRect l="-5687" t="-18114" r="-8109"/>
            </a:stretch>
          </a:blipFill>
        </p:spPr>
      </p:sp>
      <p:grpSp>
        <p:nvGrpSpPr>
          <p:cNvPr id="6" name="Group 6"/>
          <p:cNvGrpSpPr/>
          <p:nvPr/>
        </p:nvGrpSpPr>
        <p:grpSpPr>
          <a:xfrm>
            <a:off x="0" y="0"/>
            <a:ext cx="16192500" cy="172508"/>
            <a:chOff x="0" y="0"/>
            <a:chExt cx="4264691" cy="45434"/>
          </a:xfrm>
        </p:grpSpPr>
        <p:sp>
          <p:nvSpPr>
            <p:cNvPr id="7" name="Freeform 7"/>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8" name="TextBox 8"/>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grpSp>
        <p:nvGrpSpPr>
          <p:cNvPr id="9" name="Group 9"/>
          <p:cNvGrpSpPr/>
          <p:nvPr/>
        </p:nvGrpSpPr>
        <p:grpSpPr>
          <a:xfrm>
            <a:off x="3019373" y="1192852"/>
            <a:ext cx="12246346" cy="1163956"/>
            <a:chOff x="0" y="0"/>
            <a:chExt cx="16328461" cy="1551941"/>
          </a:xfrm>
        </p:grpSpPr>
        <p:sp>
          <p:nvSpPr>
            <p:cNvPr id="10" name="TextBox 10"/>
            <p:cNvSpPr txBox="1"/>
            <p:nvPr/>
          </p:nvSpPr>
          <p:spPr>
            <a:xfrm>
              <a:off x="0" y="-47625"/>
              <a:ext cx="16328461" cy="890905"/>
            </a:xfrm>
            <a:prstGeom prst="rect">
              <a:avLst/>
            </a:prstGeom>
          </p:spPr>
          <p:txBody>
            <a:bodyPr lIns="0" tIns="0" rIns="0" bIns="0" rtlCol="0" anchor="t">
              <a:spAutoFit/>
            </a:bodyPr>
            <a:lstStyle/>
            <a:p>
              <a:pPr algn="ctr">
                <a:lnSpc>
                  <a:spcPts val="5459"/>
                </a:lnSpc>
              </a:pPr>
              <a:r>
                <a:rPr lang="en-US" sz="4199" b="1" spc="125">
                  <a:solidFill>
                    <a:srgbClr val="FF3131"/>
                  </a:solidFill>
                  <a:latin typeface="Aileron Heavy"/>
                  <a:ea typeface="Aileron Heavy"/>
                  <a:cs typeface="Aileron Heavy"/>
                  <a:sym typeface="Aileron Heavy"/>
                </a:rPr>
                <a:t>Data Analytics</a:t>
              </a:r>
            </a:p>
          </p:txBody>
        </p:sp>
        <p:sp>
          <p:nvSpPr>
            <p:cNvPr id="11" name="TextBox 11"/>
            <p:cNvSpPr txBox="1"/>
            <p:nvPr/>
          </p:nvSpPr>
          <p:spPr>
            <a:xfrm>
              <a:off x="0" y="980440"/>
              <a:ext cx="16328461" cy="571501"/>
            </a:xfrm>
            <a:prstGeom prst="rect">
              <a:avLst/>
            </a:prstGeom>
          </p:spPr>
          <p:txBody>
            <a:bodyPr lIns="0" tIns="0" rIns="0" bIns="0" rtlCol="0" anchor="t">
              <a:spAutoFit/>
            </a:bodyPr>
            <a:lstStyle/>
            <a:p>
              <a:pPr algn="ctr">
                <a:lnSpc>
                  <a:spcPts val="3749"/>
                </a:lnSpc>
              </a:pPr>
              <a:r>
                <a:rPr lang="en-US" sz="2499" spc="74">
                  <a:solidFill>
                    <a:srgbClr val="FFFFFF"/>
                  </a:solidFill>
                  <a:latin typeface="Aileron"/>
                  <a:ea typeface="Aileron"/>
                  <a:cs typeface="Aileron"/>
                  <a:sym typeface="Aileron"/>
                </a:rPr>
                <a:t>Kelompok 19</a:t>
              </a:r>
            </a:p>
          </p:txBody>
        </p:sp>
      </p:grpSp>
      <p:sp>
        <p:nvSpPr>
          <p:cNvPr id="12" name="AutoShape 12"/>
          <p:cNvSpPr/>
          <p:nvPr/>
        </p:nvSpPr>
        <p:spPr>
          <a:xfrm>
            <a:off x="1893346" y="4452619"/>
            <a:ext cx="14498400" cy="0"/>
          </a:xfrm>
          <a:prstGeom prst="line">
            <a:avLst/>
          </a:prstGeom>
          <a:ln w="76200" cap="flat">
            <a:solidFill>
              <a:srgbClr val="960909"/>
            </a:solidFill>
            <a:prstDash val="solid"/>
            <a:headEnd type="none" w="sm" len="sm"/>
            <a:tailEnd type="none" w="sm" len="sm"/>
          </a:ln>
        </p:spPr>
      </p:sp>
      <p:sp>
        <p:nvSpPr>
          <p:cNvPr id="13" name="AutoShape 13"/>
          <p:cNvSpPr/>
          <p:nvPr/>
        </p:nvSpPr>
        <p:spPr>
          <a:xfrm flipV="1">
            <a:off x="1382190" y="6032374"/>
            <a:ext cx="0" cy="837248"/>
          </a:xfrm>
          <a:prstGeom prst="line">
            <a:avLst/>
          </a:prstGeom>
          <a:ln w="76200" cap="flat">
            <a:solidFill>
              <a:srgbClr val="960909"/>
            </a:solidFill>
            <a:prstDash val="solid"/>
            <a:headEnd type="none" w="sm" len="sm"/>
            <a:tailEnd type="none" w="sm" len="sm"/>
          </a:ln>
        </p:spPr>
      </p:sp>
      <p:sp>
        <p:nvSpPr>
          <p:cNvPr id="14" name="AutoShape 14"/>
          <p:cNvSpPr/>
          <p:nvPr/>
        </p:nvSpPr>
        <p:spPr>
          <a:xfrm flipV="1">
            <a:off x="7431248" y="7524296"/>
            <a:ext cx="0" cy="837248"/>
          </a:xfrm>
          <a:prstGeom prst="line">
            <a:avLst/>
          </a:prstGeom>
          <a:ln w="76200" cap="flat">
            <a:solidFill>
              <a:srgbClr val="960909"/>
            </a:solidFill>
            <a:prstDash val="solid"/>
            <a:headEnd type="none" w="sm" len="sm"/>
            <a:tailEnd type="none" w="sm" len="sm"/>
          </a:ln>
        </p:spPr>
      </p:sp>
      <p:sp>
        <p:nvSpPr>
          <p:cNvPr id="15" name="AutoShape 15"/>
          <p:cNvSpPr/>
          <p:nvPr/>
        </p:nvSpPr>
        <p:spPr>
          <a:xfrm flipV="1">
            <a:off x="13099956" y="6429566"/>
            <a:ext cx="0" cy="837248"/>
          </a:xfrm>
          <a:prstGeom prst="line">
            <a:avLst/>
          </a:prstGeom>
          <a:ln w="76200" cap="flat">
            <a:solidFill>
              <a:srgbClr val="960909"/>
            </a:solidFill>
            <a:prstDash val="solid"/>
            <a:headEnd type="none" w="sm" len="sm"/>
            <a:tailEnd type="none" w="sm" len="sm"/>
          </a:ln>
        </p:spPr>
      </p:sp>
      <p:grpSp>
        <p:nvGrpSpPr>
          <p:cNvPr id="16" name="Group 16"/>
          <p:cNvGrpSpPr/>
          <p:nvPr/>
        </p:nvGrpSpPr>
        <p:grpSpPr>
          <a:xfrm>
            <a:off x="6991193" y="6899932"/>
            <a:ext cx="880110" cy="88011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0909"/>
            </a:solidFill>
          </p:spPr>
        </p:sp>
        <p:sp>
          <p:nvSpPr>
            <p:cNvPr id="18" name="TextBox 18"/>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a:ea typeface="Aileron"/>
                  <a:cs typeface="Aileron"/>
                  <a:sym typeface="Aileron"/>
                </a:rPr>
                <a:t>2</a:t>
              </a:r>
            </a:p>
          </p:txBody>
        </p:sp>
      </p:grpSp>
      <p:grpSp>
        <p:nvGrpSpPr>
          <p:cNvPr id="19" name="Group 19"/>
          <p:cNvGrpSpPr/>
          <p:nvPr/>
        </p:nvGrpSpPr>
        <p:grpSpPr>
          <a:xfrm>
            <a:off x="904035" y="5570888"/>
            <a:ext cx="880110" cy="88011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0909"/>
            </a:solidFill>
          </p:spPr>
        </p:sp>
        <p:sp>
          <p:nvSpPr>
            <p:cNvPr id="21" name="TextBox 21"/>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a:ea typeface="Aileron"/>
                  <a:cs typeface="Aileron"/>
                  <a:sym typeface="Aileron"/>
                </a:rPr>
                <a:t>1</a:t>
              </a:r>
            </a:p>
          </p:txBody>
        </p:sp>
      </p:grpSp>
      <p:grpSp>
        <p:nvGrpSpPr>
          <p:cNvPr id="22" name="Group 22"/>
          <p:cNvGrpSpPr/>
          <p:nvPr/>
        </p:nvGrpSpPr>
        <p:grpSpPr>
          <a:xfrm>
            <a:off x="12621801" y="5989511"/>
            <a:ext cx="880110" cy="880110"/>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0909"/>
            </a:solidFill>
          </p:spPr>
        </p:sp>
        <p:sp>
          <p:nvSpPr>
            <p:cNvPr id="24" name="TextBox 24"/>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a:ea typeface="Aileron"/>
                  <a:cs typeface="Aileron"/>
                  <a:sym typeface="Aileron"/>
                </a:rPr>
                <a:t>3</a:t>
              </a:r>
            </a:p>
          </p:txBody>
        </p:sp>
      </p:grpSp>
      <p:sp>
        <p:nvSpPr>
          <p:cNvPr id="25" name="TextBox 25"/>
          <p:cNvSpPr txBox="1"/>
          <p:nvPr/>
        </p:nvSpPr>
        <p:spPr>
          <a:xfrm>
            <a:off x="1712352" y="6345270"/>
            <a:ext cx="4273251" cy="382905"/>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Rakhel Franiska Tampubolon</a:t>
            </a:r>
          </a:p>
        </p:txBody>
      </p:sp>
      <p:sp>
        <p:nvSpPr>
          <p:cNvPr id="26" name="TextBox 26"/>
          <p:cNvSpPr txBox="1"/>
          <p:nvPr/>
        </p:nvSpPr>
        <p:spPr>
          <a:xfrm>
            <a:off x="1305990" y="5833744"/>
            <a:ext cx="2678438" cy="382938"/>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11423058</a:t>
            </a:r>
          </a:p>
        </p:txBody>
      </p:sp>
      <p:sp>
        <p:nvSpPr>
          <p:cNvPr id="27" name="TextBox 27"/>
          <p:cNvSpPr txBox="1"/>
          <p:nvPr/>
        </p:nvSpPr>
        <p:spPr>
          <a:xfrm>
            <a:off x="7871303" y="7560015"/>
            <a:ext cx="3677508" cy="382905"/>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Gracia Anggraini Manik</a:t>
            </a:r>
          </a:p>
        </p:txBody>
      </p:sp>
      <p:sp>
        <p:nvSpPr>
          <p:cNvPr id="28" name="TextBox 28"/>
          <p:cNvSpPr txBox="1"/>
          <p:nvPr/>
        </p:nvSpPr>
        <p:spPr>
          <a:xfrm>
            <a:off x="7871303" y="7076259"/>
            <a:ext cx="2163042" cy="448037"/>
          </a:xfrm>
          <a:prstGeom prst="rect">
            <a:avLst/>
          </a:prstGeom>
        </p:spPr>
        <p:txBody>
          <a:bodyPr lIns="0" tIns="0" rIns="0" bIns="0" rtlCol="0" anchor="t">
            <a:spAutoFit/>
          </a:bodyPr>
          <a:lstStyle/>
          <a:p>
            <a:pPr algn="ctr">
              <a:lnSpc>
                <a:spcPts val="3766"/>
              </a:lnSpc>
            </a:pPr>
            <a:r>
              <a:rPr lang="en-US" sz="2511" spc="75">
                <a:solidFill>
                  <a:srgbClr val="FFFFFF"/>
                </a:solidFill>
                <a:latin typeface="Aileron"/>
                <a:ea typeface="Aileron"/>
                <a:cs typeface="Aileron"/>
                <a:sym typeface="Aileron"/>
              </a:rPr>
              <a:t>11423060</a:t>
            </a:r>
          </a:p>
        </p:txBody>
      </p:sp>
      <p:sp>
        <p:nvSpPr>
          <p:cNvPr id="29" name="TextBox 29"/>
          <p:cNvSpPr txBox="1"/>
          <p:nvPr/>
        </p:nvSpPr>
        <p:spPr>
          <a:xfrm>
            <a:off x="13678360" y="6345270"/>
            <a:ext cx="3377477" cy="382905"/>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Yenny Angelita Gurning</a:t>
            </a:r>
          </a:p>
        </p:txBody>
      </p:sp>
      <p:sp>
        <p:nvSpPr>
          <p:cNvPr id="30" name="TextBox 30"/>
          <p:cNvSpPr txBox="1"/>
          <p:nvPr/>
        </p:nvSpPr>
        <p:spPr>
          <a:xfrm>
            <a:off x="13501911" y="5953793"/>
            <a:ext cx="1666128" cy="382905"/>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11423064</a:t>
            </a:r>
          </a:p>
        </p:txBody>
      </p:sp>
      <p:sp>
        <p:nvSpPr>
          <p:cNvPr id="31" name="TextBox 31"/>
          <p:cNvSpPr txBox="1"/>
          <p:nvPr/>
        </p:nvSpPr>
        <p:spPr>
          <a:xfrm>
            <a:off x="6233923" y="3474069"/>
            <a:ext cx="5817245" cy="643891"/>
          </a:xfrm>
          <a:prstGeom prst="rect">
            <a:avLst/>
          </a:prstGeom>
        </p:spPr>
        <p:txBody>
          <a:bodyPr lIns="0" tIns="0" rIns="0" bIns="0" rtlCol="0" anchor="t">
            <a:spAutoFit/>
          </a:bodyPr>
          <a:lstStyle/>
          <a:p>
            <a:pPr algn="ctr">
              <a:lnSpc>
                <a:spcPts val="5399"/>
              </a:lnSpc>
              <a:spcBef>
                <a:spcPct val="0"/>
              </a:spcBef>
            </a:pPr>
            <a:r>
              <a:rPr lang="en-US" sz="3599" spc="107">
                <a:solidFill>
                  <a:srgbClr val="FFFFFF"/>
                </a:solidFill>
                <a:latin typeface="Aileron"/>
                <a:ea typeface="Aileron"/>
                <a:cs typeface="Aileron"/>
                <a:sym typeface="Aileron"/>
              </a:rPr>
              <a:t>Netflix Movie and TV Show</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0638" b="-106028"/>
            </a:stretch>
          </a:blipFill>
        </p:spPr>
      </p:sp>
      <p:grpSp>
        <p:nvGrpSpPr>
          <p:cNvPr id="3" name="Group 3"/>
          <p:cNvGrpSpPr/>
          <p:nvPr/>
        </p:nvGrpSpPr>
        <p:grpSpPr>
          <a:xfrm>
            <a:off x="0" y="10124017"/>
            <a:ext cx="16192500" cy="172508"/>
            <a:chOff x="0" y="0"/>
            <a:chExt cx="4264691" cy="45434"/>
          </a:xfrm>
        </p:grpSpPr>
        <p:sp>
          <p:nvSpPr>
            <p:cNvPr id="4" name="Freeform 4"/>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5" name="TextBox 5"/>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6192500" y="0"/>
            <a:ext cx="2283181" cy="167947"/>
            <a:chOff x="0" y="0"/>
            <a:chExt cx="601332" cy="44233"/>
          </a:xfrm>
        </p:grpSpPr>
        <p:sp>
          <p:nvSpPr>
            <p:cNvPr id="7" name="Freeform 7"/>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8" name="TextBox 8"/>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sp>
        <p:nvSpPr>
          <p:cNvPr id="9" name="Freeform 9"/>
          <p:cNvSpPr/>
          <p:nvPr/>
        </p:nvSpPr>
        <p:spPr>
          <a:xfrm>
            <a:off x="3965178" y="2587713"/>
            <a:ext cx="11333940" cy="5666902"/>
          </a:xfrm>
          <a:custGeom>
            <a:avLst/>
            <a:gdLst/>
            <a:ahLst/>
            <a:cxnLst/>
            <a:rect l="l" t="t" r="r" b="b"/>
            <a:pathLst>
              <a:path w="11333940" h="5666902">
                <a:moveTo>
                  <a:pt x="0" y="0"/>
                </a:moveTo>
                <a:lnTo>
                  <a:pt x="11333940" y="0"/>
                </a:lnTo>
                <a:lnTo>
                  <a:pt x="11333940" y="5666902"/>
                </a:lnTo>
                <a:lnTo>
                  <a:pt x="0" y="5666902"/>
                </a:lnTo>
                <a:lnTo>
                  <a:pt x="0" y="0"/>
                </a:lnTo>
                <a:close/>
              </a:path>
            </a:pathLst>
          </a:custGeom>
          <a:blipFill>
            <a:blip r:embed="rId3"/>
            <a:stretch>
              <a:fillRect l="-426" t="-420" b="-420"/>
            </a:stretch>
          </a:blipFill>
        </p:spPr>
      </p:sp>
      <p:sp>
        <p:nvSpPr>
          <p:cNvPr id="10" name="TextBox 10"/>
          <p:cNvSpPr txBox="1"/>
          <p:nvPr/>
        </p:nvSpPr>
        <p:spPr>
          <a:xfrm>
            <a:off x="586309" y="422271"/>
            <a:ext cx="12468555" cy="1298583"/>
          </a:xfrm>
          <a:prstGeom prst="rect">
            <a:avLst/>
          </a:prstGeom>
        </p:spPr>
        <p:txBody>
          <a:bodyPr lIns="0" tIns="0" rIns="0" bIns="0" rtlCol="0" anchor="t">
            <a:spAutoFit/>
          </a:bodyPr>
          <a:lstStyle/>
          <a:p>
            <a:pPr algn="l">
              <a:lnSpc>
                <a:spcPts val="9991"/>
              </a:lnSpc>
            </a:pPr>
            <a:r>
              <a:rPr lang="en-US" sz="9083" b="1">
                <a:solidFill>
                  <a:srgbClr val="FF3131"/>
                </a:solidFill>
                <a:latin typeface="Aileron Heavy"/>
                <a:ea typeface="Aileron Heavy"/>
                <a:cs typeface="Aileron Heavy"/>
                <a:sym typeface="Aileron Heavy"/>
              </a:rPr>
              <a:t>Descriptive Analysis </a:t>
            </a:r>
          </a:p>
        </p:txBody>
      </p:sp>
      <p:sp>
        <p:nvSpPr>
          <p:cNvPr id="11" name="TextBox 11"/>
          <p:cNvSpPr txBox="1"/>
          <p:nvPr/>
        </p:nvSpPr>
        <p:spPr>
          <a:xfrm>
            <a:off x="825355" y="1888578"/>
            <a:ext cx="5688410" cy="441960"/>
          </a:xfrm>
          <a:prstGeom prst="rect">
            <a:avLst/>
          </a:prstGeom>
        </p:spPr>
        <p:txBody>
          <a:bodyPr lIns="0" tIns="0" rIns="0" bIns="0" rtlCol="0" anchor="t">
            <a:spAutoFit/>
          </a:bodyPr>
          <a:lstStyle/>
          <a:p>
            <a:pPr algn="ctr">
              <a:lnSpc>
                <a:spcPts val="3599"/>
              </a:lnSpc>
              <a:spcBef>
                <a:spcPct val="0"/>
              </a:spcBef>
            </a:pPr>
            <a:r>
              <a:rPr lang="en-US" sz="2399" spc="71">
                <a:solidFill>
                  <a:srgbClr val="191919"/>
                </a:solidFill>
                <a:latin typeface="Poppins"/>
                <a:ea typeface="Poppins"/>
                <a:cs typeface="Poppins"/>
                <a:sym typeface="Poppins"/>
              </a:rPr>
              <a:t>Visualisasi Rata-rata tahun release</a:t>
            </a:r>
          </a:p>
        </p:txBody>
      </p:sp>
      <p:sp>
        <p:nvSpPr>
          <p:cNvPr id="12" name="TextBox 12"/>
          <p:cNvSpPr txBox="1"/>
          <p:nvPr/>
        </p:nvSpPr>
        <p:spPr>
          <a:xfrm>
            <a:off x="0" y="8426065"/>
            <a:ext cx="18288000" cy="1337310"/>
          </a:xfrm>
          <a:prstGeom prst="rect">
            <a:avLst/>
          </a:prstGeom>
        </p:spPr>
        <p:txBody>
          <a:bodyPr lIns="0" tIns="0" rIns="0" bIns="0" rtlCol="0" anchor="t">
            <a:spAutoFit/>
          </a:bodyPr>
          <a:lstStyle/>
          <a:p>
            <a:pPr algn="ctr">
              <a:lnSpc>
                <a:spcPts val="3599"/>
              </a:lnSpc>
              <a:spcBef>
                <a:spcPct val="0"/>
              </a:spcBef>
            </a:pPr>
            <a:r>
              <a:rPr lang="en-US" sz="2399" spc="71">
                <a:solidFill>
                  <a:srgbClr val="191919"/>
                </a:solidFill>
                <a:latin typeface="Poppins"/>
                <a:ea typeface="Poppins"/>
                <a:cs typeface="Poppins"/>
                <a:sym typeface="Poppins"/>
              </a:rPr>
              <a:t>Pada bagian ini dijelaskan visualisasi dengan rata-rata tahun release yang dimana ketika filter diterapkan contohnya dari tahun 2001 hingga 2021 maka akan memunculkan rata-rata tahun mana saja yang paling banyak rilis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913" b="-72752"/>
            </a:stretch>
          </a:blipFill>
        </p:spPr>
      </p:sp>
      <p:grpSp>
        <p:nvGrpSpPr>
          <p:cNvPr id="3" name="Group 3"/>
          <p:cNvGrpSpPr/>
          <p:nvPr/>
        </p:nvGrpSpPr>
        <p:grpSpPr>
          <a:xfrm>
            <a:off x="0" y="10124017"/>
            <a:ext cx="16192500" cy="172508"/>
            <a:chOff x="0" y="0"/>
            <a:chExt cx="4264691" cy="45434"/>
          </a:xfrm>
        </p:grpSpPr>
        <p:sp>
          <p:nvSpPr>
            <p:cNvPr id="4" name="Freeform 4"/>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5" name="TextBox 5"/>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6192500" y="0"/>
            <a:ext cx="2283181" cy="167947"/>
            <a:chOff x="0" y="0"/>
            <a:chExt cx="601332" cy="44233"/>
          </a:xfrm>
        </p:grpSpPr>
        <p:sp>
          <p:nvSpPr>
            <p:cNvPr id="7" name="Freeform 7"/>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8" name="TextBox 8"/>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sp>
        <p:nvSpPr>
          <p:cNvPr id="9" name="Freeform 9"/>
          <p:cNvSpPr/>
          <p:nvPr/>
        </p:nvSpPr>
        <p:spPr>
          <a:xfrm>
            <a:off x="711167" y="2542575"/>
            <a:ext cx="5688195" cy="6757311"/>
          </a:xfrm>
          <a:custGeom>
            <a:avLst/>
            <a:gdLst/>
            <a:ahLst/>
            <a:cxnLst/>
            <a:rect l="l" t="t" r="r" b="b"/>
            <a:pathLst>
              <a:path w="5688195" h="6757311">
                <a:moveTo>
                  <a:pt x="0" y="0"/>
                </a:moveTo>
                <a:lnTo>
                  <a:pt x="5688196" y="0"/>
                </a:lnTo>
                <a:lnTo>
                  <a:pt x="5688196" y="6757311"/>
                </a:lnTo>
                <a:lnTo>
                  <a:pt x="0" y="6757311"/>
                </a:lnTo>
                <a:lnTo>
                  <a:pt x="0" y="0"/>
                </a:lnTo>
                <a:close/>
              </a:path>
            </a:pathLst>
          </a:custGeom>
          <a:blipFill>
            <a:blip r:embed="rId3"/>
            <a:stretch>
              <a:fillRect r="-138296"/>
            </a:stretch>
          </a:blipFill>
        </p:spPr>
      </p:sp>
      <p:sp>
        <p:nvSpPr>
          <p:cNvPr id="10" name="Freeform 10"/>
          <p:cNvSpPr/>
          <p:nvPr/>
        </p:nvSpPr>
        <p:spPr>
          <a:xfrm>
            <a:off x="6399363" y="2542575"/>
            <a:ext cx="2344241" cy="6757311"/>
          </a:xfrm>
          <a:custGeom>
            <a:avLst/>
            <a:gdLst/>
            <a:ahLst/>
            <a:cxnLst/>
            <a:rect l="l" t="t" r="r" b="b"/>
            <a:pathLst>
              <a:path w="2344241" h="6757311">
                <a:moveTo>
                  <a:pt x="0" y="0"/>
                </a:moveTo>
                <a:lnTo>
                  <a:pt x="2344241" y="0"/>
                </a:lnTo>
                <a:lnTo>
                  <a:pt x="2344241" y="6757311"/>
                </a:lnTo>
                <a:lnTo>
                  <a:pt x="0" y="6757311"/>
                </a:lnTo>
                <a:lnTo>
                  <a:pt x="0" y="0"/>
                </a:lnTo>
                <a:close/>
              </a:path>
            </a:pathLst>
          </a:custGeom>
          <a:blipFill>
            <a:blip r:embed="rId3"/>
            <a:stretch>
              <a:fillRect l="-478216"/>
            </a:stretch>
          </a:blipFill>
        </p:spPr>
      </p:sp>
      <p:sp>
        <p:nvSpPr>
          <p:cNvPr id="11" name="TextBox 11"/>
          <p:cNvSpPr txBox="1"/>
          <p:nvPr/>
        </p:nvSpPr>
        <p:spPr>
          <a:xfrm>
            <a:off x="586309" y="564775"/>
            <a:ext cx="12468555" cy="1298583"/>
          </a:xfrm>
          <a:prstGeom prst="rect">
            <a:avLst/>
          </a:prstGeom>
        </p:spPr>
        <p:txBody>
          <a:bodyPr lIns="0" tIns="0" rIns="0" bIns="0" rtlCol="0" anchor="t">
            <a:spAutoFit/>
          </a:bodyPr>
          <a:lstStyle/>
          <a:p>
            <a:pPr algn="l">
              <a:lnSpc>
                <a:spcPts val="9991"/>
              </a:lnSpc>
            </a:pPr>
            <a:r>
              <a:rPr lang="en-US" sz="9083" b="1">
                <a:solidFill>
                  <a:srgbClr val="960909"/>
                </a:solidFill>
                <a:latin typeface="Aileron Heavy"/>
                <a:ea typeface="Aileron Heavy"/>
                <a:cs typeface="Aileron Heavy"/>
                <a:sym typeface="Aileron Heavy"/>
              </a:rPr>
              <a:t>Descriptive Analysis </a:t>
            </a:r>
          </a:p>
        </p:txBody>
      </p:sp>
      <p:sp>
        <p:nvSpPr>
          <p:cNvPr id="12" name="TextBox 12"/>
          <p:cNvSpPr txBox="1"/>
          <p:nvPr/>
        </p:nvSpPr>
        <p:spPr>
          <a:xfrm>
            <a:off x="711167" y="1938689"/>
            <a:ext cx="2717833" cy="432362"/>
          </a:xfrm>
          <a:prstGeom prst="rect">
            <a:avLst/>
          </a:prstGeom>
        </p:spPr>
        <p:txBody>
          <a:bodyPr wrap="square" lIns="0" tIns="0" rIns="0" bIns="0" rtlCol="0" anchor="t">
            <a:spAutoFit/>
          </a:bodyPr>
          <a:lstStyle/>
          <a:p>
            <a:pPr algn="ctr">
              <a:lnSpc>
                <a:spcPts val="3599"/>
              </a:lnSpc>
              <a:spcBef>
                <a:spcPct val="0"/>
              </a:spcBef>
            </a:pPr>
            <a:r>
              <a:rPr lang="en-US" sz="2399" spc="71" dirty="0">
                <a:solidFill>
                  <a:srgbClr val="FFFFFF"/>
                </a:solidFill>
                <a:latin typeface="Poppins"/>
                <a:ea typeface="Poppins"/>
                <a:cs typeface="Poppins"/>
                <a:sym typeface="Poppins"/>
              </a:rPr>
              <a:t>Top 10 Genre</a:t>
            </a:r>
          </a:p>
        </p:txBody>
      </p:sp>
      <p:sp>
        <p:nvSpPr>
          <p:cNvPr id="13" name="TextBox 13"/>
          <p:cNvSpPr txBox="1"/>
          <p:nvPr/>
        </p:nvSpPr>
        <p:spPr>
          <a:xfrm>
            <a:off x="8990953" y="3581624"/>
            <a:ext cx="8964693" cy="5133975"/>
          </a:xfrm>
          <a:prstGeom prst="rect">
            <a:avLst/>
          </a:prstGeom>
        </p:spPr>
        <p:txBody>
          <a:bodyPr lIns="0" tIns="0" rIns="0" bIns="0" rtlCol="0" anchor="t">
            <a:spAutoFit/>
          </a:bodyPr>
          <a:lstStyle/>
          <a:p>
            <a:pPr algn="just">
              <a:lnSpc>
                <a:spcPts val="3749"/>
              </a:lnSpc>
              <a:spcBef>
                <a:spcPct val="0"/>
              </a:spcBef>
            </a:pPr>
            <a:r>
              <a:rPr lang="en-US" sz="2499" spc="74" dirty="0">
                <a:solidFill>
                  <a:srgbClr val="191919"/>
                </a:solidFill>
                <a:latin typeface="Poppins"/>
                <a:ea typeface="Poppins"/>
                <a:cs typeface="Poppins"/>
                <a:sym typeface="Poppins"/>
              </a:rPr>
              <a:t>Pada </a:t>
            </a:r>
            <a:r>
              <a:rPr lang="en-US" sz="2499" spc="74" dirty="0" err="1">
                <a:solidFill>
                  <a:srgbClr val="191919"/>
                </a:solidFill>
                <a:latin typeface="Poppins"/>
                <a:ea typeface="Poppins"/>
                <a:cs typeface="Poppins"/>
                <a:sym typeface="Poppins"/>
              </a:rPr>
              <a:t>visualisasi</a:t>
            </a:r>
            <a:r>
              <a:rPr lang="en-US" sz="2499" spc="74" dirty="0">
                <a:solidFill>
                  <a:srgbClr val="191919"/>
                </a:solidFill>
                <a:latin typeface="Poppins"/>
                <a:ea typeface="Poppins"/>
                <a:cs typeface="Poppins"/>
                <a:sym typeface="Poppins"/>
              </a:rPr>
              <a:t> gambar Top 10 Genre </a:t>
            </a:r>
            <a:r>
              <a:rPr lang="en-US" sz="2499" spc="74" dirty="0" err="1">
                <a:solidFill>
                  <a:srgbClr val="191919"/>
                </a:solidFill>
                <a:latin typeface="Poppins"/>
                <a:ea typeface="Poppins"/>
                <a:cs typeface="Poppins"/>
                <a:sym typeface="Poppins"/>
              </a:rPr>
              <a:t>Teratas</a:t>
            </a:r>
            <a:r>
              <a:rPr lang="en-US" sz="2499" spc="74" dirty="0">
                <a:solidFill>
                  <a:srgbClr val="191919"/>
                </a:solidFill>
                <a:latin typeface="Poppins"/>
                <a:ea typeface="Poppins"/>
                <a:cs typeface="Poppins"/>
                <a:sym typeface="Poppins"/>
              </a:rPr>
              <a:t> Jumlah </a:t>
            </a:r>
            <a:r>
              <a:rPr lang="en-US" sz="2499" spc="74" dirty="0" err="1">
                <a:solidFill>
                  <a:srgbClr val="191919"/>
                </a:solidFill>
                <a:latin typeface="Poppins"/>
                <a:ea typeface="Poppins"/>
                <a:cs typeface="Poppins"/>
                <a:sym typeface="Poppins"/>
              </a:rPr>
              <a:t>Tayangan</a:t>
            </a:r>
            <a:r>
              <a:rPr lang="en-US" sz="2499" spc="74" dirty="0">
                <a:solidFill>
                  <a:srgbClr val="191919"/>
                </a:solidFill>
                <a:latin typeface="Poppins"/>
                <a:ea typeface="Poppins"/>
                <a:cs typeface="Poppins"/>
                <a:sym typeface="Poppins"/>
              </a:rPr>
              <a:t> </a:t>
            </a:r>
            <a:r>
              <a:rPr lang="en-US" sz="2499" spc="74" dirty="0" err="1">
                <a:solidFill>
                  <a:srgbClr val="191919"/>
                </a:solidFill>
                <a:latin typeface="Poppins"/>
                <a:ea typeface="Poppins"/>
                <a:cs typeface="Poppins"/>
                <a:sym typeface="Poppins"/>
              </a:rPr>
              <a:t>Terbanyak</a:t>
            </a:r>
            <a:r>
              <a:rPr lang="en-US" sz="2499" spc="74" dirty="0">
                <a:solidFill>
                  <a:srgbClr val="191919"/>
                </a:solidFill>
                <a:latin typeface="Poppins"/>
                <a:ea typeface="Poppins"/>
                <a:cs typeface="Poppins"/>
                <a:sym typeface="Poppins"/>
              </a:rPr>
              <a:t> di Netflix, </a:t>
            </a:r>
            <a:r>
              <a:rPr lang="en-US" sz="2499" spc="74" dirty="0" err="1">
                <a:solidFill>
                  <a:srgbClr val="191919"/>
                </a:solidFill>
                <a:latin typeface="Poppins"/>
                <a:ea typeface="Poppins"/>
                <a:cs typeface="Poppins"/>
                <a:sym typeface="Poppins"/>
              </a:rPr>
              <a:t>visualisasi</a:t>
            </a:r>
            <a:r>
              <a:rPr lang="en-US" sz="2499" spc="74" dirty="0">
                <a:solidFill>
                  <a:srgbClr val="191919"/>
                </a:solidFill>
                <a:latin typeface="Poppins"/>
                <a:ea typeface="Poppins"/>
                <a:cs typeface="Poppins"/>
                <a:sym typeface="Poppins"/>
              </a:rPr>
              <a:t> ini membantu memahami genre </a:t>
            </a:r>
            <a:r>
              <a:rPr lang="en-US" sz="2499" spc="74" dirty="0" err="1">
                <a:solidFill>
                  <a:srgbClr val="191919"/>
                </a:solidFill>
                <a:latin typeface="Poppins"/>
                <a:ea typeface="Poppins"/>
                <a:cs typeface="Poppins"/>
                <a:sym typeface="Poppins"/>
              </a:rPr>
              <a:t>apa</a:t>
            </a:r>
            <a:r>
              <a:rPr lang="en-US" sz="2499" spc="74" dirty="0">
                <a:solidFill>
                  <a:srgbClr val="191919"/>
                </a:solidFill>
                <a:latin typeface="Poppins"/>
                <a:ea typeface="Poppins"/>
                <a:cs typeface="Poppins"/>
                <a:sym typeface="Poppins"/>
              </a:rPr>
              <a:t> yang paling dominan di platform tersebut. Dari </a:t>
            </a:r>
            <a:r>
              <a:rPr lang="en-US" sz="2499" spc="74" dirty="0" err="1">
                <a:solidFill>
                  <a:srgbClr val="191919"/>
                </a:solidFill>
                <a:latin typeface="Poppins"/>
                <a:ea typeface="Poppins"/>
                <a:cs typeface="Poppins"/>
                <a:sym typeface="Poppins"/>
              </a:rPr>
              <a:t>visualisasi</a:t>
            </a:r>
            <a:r>
              <a:rPr lang="en-US" sz="2499" spc="74" dirty="0">
                <a:solidFill>
                  <a:srgbClr val="191919"/>
                </a:solidFill>
                <a:latin typeface="Poppins"/>
                <a:ea typeface="Poppins"/>
                <a:cs typeface="Poppins"/>
                <a:sym typeface="Poppins"/>
              </a:rPr>
              <a:t>, terlihat </a:t>
            </a:r>
            <a:r>
              <a:rPr lang="en-US" sz="2499" spc="74" dirty="0" err="1">
                <a:solidFill>
                  <a:srgbClr val="191919"/>
                </a:solidFill>
                <a:latin typeface="Poppins"/>
                <a:ea typeface="Poppins"/>
                <a:cs typeface="Poppins"/>
                <a:sym typeface="Poppins"/>
              </a:rPr>
              <a:t>bahwa</a:t>
            </a:r>
            <a:r>
              <a:rPr lang="en-US" sz="2499" spc="74" dirty="0">
                <a:solidFill>
                  <a:srgbClr val="191919"/>
                </a:solidFill>
                <a:latin typeface="Poppins"/>
                <a:ea typeface="Poppins"/>
                <a:cs typeface="Poppins"/>
                <a:sym typeface="Poppins"/>
              </a:rPr>
              <a:t> genre Drama, International Movies, dan Documentaries merupakan </a:t>
            </a:r>
            <a:r>
              <a:rPr lang="en-US" sz="2499" spc="74" dirty="0" err="1">
                <a:solidFill>
                  <a:srgbClr val="191919"/>
                </a:solidFill>
                <a:latin typeface="Poppins"/>
                <a:ea typeface="Poppins"/>
                <a:cs typeface="Poppins"/>
                <a:sym typeface="Poppins"/>
              </a:rPr>
              <a:t>kategori</a:t>
            </a:r>
            <a:r>
              <a:rPr lang="en-US" sz="2499" spc="74" dirty="0">
                <a:solidFill>
                  <a:srgbClr val="191919"/>
                </a:solidFill>
                <a:latin typeface="Poppins"/>
                <a:ea typeface="Poppins"/>
                <a:cs typeface="Poppins"/>
                <a:sym typeface="Poppins"/>
              </a:rPr>
              <a:t> dengan </a:t>
            </a:r>
            <a:r>
              <a:rPr lang="en-US" sz="2499" spc="74" dirty="0" err="1">
                <a:solidFill>
                  <a:srgbClr val="191919"/>
                </a:solidFill>
                <a:latin typeface="Poppins"/>
                <a:ea typeface="Poppins"/>
                <a:cs typeface="Poppins"/>
                <a:sym typeface="Poppins"/>
              </a:rPr>
              <a:t>jumlah</a:t>
            </a:r>
            <a:r>
              <a:rPr lang="en-US" sz="2499" spc="74" dirty="0">
                <a:solidFill>
                  <a:srgbClr val="191919"/>
                </a:solidFill>
                <a:latin typeface="Poppins"/>
                <a:ea typeface="Poppins"/>
                <a:cs typeface="Poppins"/>
                <a:sym typeface="Poppins"/>
              </a:rPr>
              <a:t> </a:t>
            </a:r>
            <a:r>
              <a:rPr lang="en-US" sz="2499" spc="74" dirty="0" err="1">
                <a:solidFill>
                  <a:srgbClr val="191919"/>
                </a:solidFill>
                <a:latin typeface="Poppins"/>
                <a:ea typeface="Poppins"/>
                <a:cs typeface="Poppins"/>
                <a:sym typeface="Poppins"/>
              </a:rPr>
              <a:t>penayangan</a:t>
            </a:r>
            <a:r>
              <a:rPr lang="en-US" sz="2499" spc="74" dirty="0">
                <a:solidFill>
                  <a:srgbClr val="191919"/>
                </a:solidFill>
                <a:latin typeface="Poppins"/>
                <a:ea typeface="Poppins"/>
                <a:cs typeface="Poppins"/>
                <a:sym typeface="Poppins"/>
              </a:rPr>
              <a:t> </a:t>
            </a:r>
            <a:r>
              <a:rPr lang="en-US" sz="2499" spc="74" dirty="0" err="1">
                <a:solidFill>
                  <a:srgbClr val="191919"/>
                </a:solidFill>
                <a:latin typeface="Poppins"/>
                <a:ea typeface="Poppins"/>
                <a:cs typeface="Poppins"/>
                <a:sym typeface="Poppins"/>
              </a:rPr>
              <a:t>terbanyak</a:t>
            </a:r>
            <a:r>
              <a:rPr lang="en-US" sz="2499" spc="74" dirty="0">
                <a:solidFill>
                  <a:srgbClr val="191919"/>
                </a:solidFill>
                <a:latin typeface="Poppins"/>
                <a:ea typeface="Poppins"/>
                <a:cs typeface="Poppins"/>
                <a:sym typeface="Poppins"/>
              </a:rPr>
              <a:t>. Pola yang </a:t>
            </a:r>
            <a:r>
              <a:rPr lang="en-US" sz="2499" spc="74" dirty="0" err="1">
                <a:solidFill>
                  <a:srgbClr val="191919"/>
                </a:solidFill>
                <a:latin typeface="Poppins"/>
                <a:ea typeface="Poppins"/>
                <a:cs typeface="Poppins"/>
                <a:sym typeface="Poppins"/>
              </a:rPr>
              <a:t>ditunjukkan</a:t>
            </a:r>
            <a:r>
              <a:rPr lang="en-US" sz="2499" spc="74" dirty="0">
                <a:solidFill>
                  <a:srgbClr val="191919"/>
                </a:solidFill>
                <a:latin typeface="Poppins"/>
                <a:ea typeface="Poppins"/>
                <a:cs typeface="Poppins"/>
                <a:sym typeface="Poppins"/>
              </a:rPr>
              <a:t> </a:t>
            </a:r>
            <a:r>
              <a:rPr lang="en-US" sz="2499" spc="74" dirty="0" err="1">
                <a:solidFill>
                  <a:srgbClr val="191919"/>
                </a:solidFill>
                <a:latin typeface="Poppins"/>
                <a:ea typeface="Poppins"/>
                <a:cs typeface="Poppins"/>
                <a:sym typeface="Poppins"/>
              </a:rPr>
              <a:t>dalam</a:t>
            </a:r>
            <a:r>
              <a:rPr lang="en-US" sz="2499" spc="74" dirty="0">
                <a:solidFill>
                  <a:srgbClr val="191919"/>
                </a:solidFill>
                <a:latin typeface="Poppins"/>
                <a:ea typeface="Poppins"/>
                <a:cs typeface="Poppins"/>
                <a:sym typeface="Poppins"/>
              </a:rPr>
              <a:t> gambar </a:t>
            </a:r>
            <a:r>
              <a:rPr lang="en-US" sz="2499" spc="74" dirty="0" err="1">
                <a:solidFill>
                  <a:srgbClr val="191919"/>
                </a:solidFill>
                <a:latin typeface="Poppins"/>
                <a:ea typeface="Poppins"/>
                <a:cs typeface="Poppins"/>
                <a:sym typeface="Poppins"/>
              </a:rPr>
              <a:t>mengindikasikan</a:t>
            </a:r>
            <a:r>
              <a:rPr lang="en-US" sz="2499" spc="74" dirty="0">
                <a:solidFill>
                  <a:srgbClr val="191919"/>
                </a:solidFill>
                <a:latin typeface="Poppins"/>
                <a:ea typeface="Poppins"/>
                <a:cs typeface="Poppins"/>
                <a:sym typeface="Poppins"/>
              </a:rPr>
              <a:t> </a:t>
            </a:r>
            <a:r>
              <a:rPr lang="en-US" sz="2499" spc="74" dirty="0" err="1">
                <a:solidFill>
                  <a:srgbClr val="191919"/>
                </a:solidFill>
                <a:latin typeface="Poppins"/>
                <a:ea typeface="Poppins"/>
                <a:cs typeface="Poppins"/>
                <a:sym typeface="Poppins"/>
              </a:rPr>
              <a:t>bahwa</a:t>
            </a:r>
            <a:r>
              <a:rPr lang="en-US" sz="2499" spc="74" dirty="0">
                <a:solidFill>
                  <a:srgbClr val="191919"/>
                </a:solidFill>
                <a:latin typeface="Poppins"/>
                <a:ea typeface="Poppins"/>
                <a:cs typeface="Poppins"/>
                <a:sym typeface="Poppins"/>
              </a:rPr>
              <a:t> Netflix </a:t>
            </a:r>
            <a:r>
              <a:rPr lang="en-US" sz="2499" spc="74" dirty="0" err="1">
                <a:solidFill>
                  <a:srgbClr val="191919"/>
                </a:solidFill>
                <a:latin typeface="Poppins"/>
                <a:ea typeface="Poppins"/>
                <a:cs typeface="Poppins"/>
                <a:sym typeface="Poppins"/>
              </a:rPr>
              <a:t>banyak</a:t>
            </a:r>
            <a:r>
              <a:rPr lang="en-US" sz="2499" spc="74" dirty="0">
                <a:solidFill>
                  <a:srgbClr val="191919"/>
                </a:solidFill>
                <a:latin typeface="Poppins"/>
                <a:ea typeface="Poppins"/>
                <a:cs typeface="Poppins"/>
                <a:sym typeface="Poppins"/>
              </a:rPr>
              <a:t> </a:t>
            </a:r>
            <a:r>
              <a:rPr lang="en-US" sz="2499" spc="74" dirty="0" err="1">
                <a:solidFill>
                  <a:srgbClr val="191919"/>
                </a:solidFill>
                <a:latin typeface="Poppins"/>
                <a:ea typeface="Poppins"/>
                <a:cs typeface="Poppins"/>
                <a:sym typeface="Poppins"/>
              </a:rPr>
              <a:t>memproduksi</a:t>
            </a:r>
            <a:r>
              <a:rPr lang="en-US" sz="2499" spc="74" dirty="0">
                <a:solidFill>
                  <a:srgbClr val="191919"/>
                </a:solidFill>
                <a:latin typeface="Poppins"/>
                <a:ea typeface="Poppins"/>
                <a:cs typeface="Poppins"/>
                <a:sym typeface="Poppins"/>
              </a:rPr>
              <a:t> genre </a:t>
            </a:r>
            <a:r>
              <a:rPr lang="en-US" sz="2499" spc="74" dirty="0" err="1">
                <a:solidFill>
                  <a:srgbClr val="191919"/>
                </a:solidFill>
                <a:latin typeface="Poppins"/>
                <a:ea typeface="Poppins"/>
                <a:cs typeface="Poppins"/>
                <a:sym typeface="Poppins"/>
              </a:rPr>
              <a:t>dokumenter</a:t>
            </a:r>
            <a:r>
              <a:rPr lang="en-US" sz="2499" spc="74" dirty="0">
                <a:solidFill>
                  <a:srgbClr val="191919"/>
                </a:solidFill>
                <a:latin typeface="Poppins"/>
                <a:ea typeface="Poppins"/>
                <a:cs typeface="Poppins"/>
                <a:sym typeface="Poppins"/>
              </a:rPr>
              <a:t> dan drama </a:t>
            </a:r>
            <a:r>
              <a:rPr lang="en-US" sz="2499" spc="74" dirty="0" err="1">
                <a:solidFill>
                  <a:srgbClr val="191919"/>
                </a:solidFill>
                <a:latin typeface="Poppins"/>
                <a:ea typeface="Poppins"/>
                <a:cs typeface="Poppins"/>
                <a:sym typeface="Poppins"/>
              </a:rPr>
              <a:t>dibandingkan</a:t>
            </a:r>
            <a:r>
              <a:rPr lang="en-US" sz="2499" spc="74" dirty="0">
                <a:solidFill>
                  <a:srgbClr val="191919"/>
                </a:solidFill>
                <a:latin typeface="Poppins"/>
                <a:ea typeface="Poppins"/>
                <a:cs typeface="Poppins"/>
                <a:sym typeface="Poppins"/>
              </a:rPr>
              <a:t> dengan genre lainnya.</a:t>
            </a:r>
          </a:p>
          <a:p>
            <a:pPr algn="just">
              <a:lnSpc>
                <a:spcPts val="3749"/>
              </a:lnSpc>
              <a:spcBef>
                <a:spcPct val="0"/>
              </a:spcBef>
            </a:pPr>
            <a:endParaRPr lang="en-US" sz="2499" spc="74" dirty="0">
              <a:solidFill>
                <a:srgbClr val="191919"/>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913" b="-72752"/>
            </a:stretch>
          </a:blipFill>
        </p:spPr>
      </p:sp>
      <p:grpSp>
        <p:nvGrpSpPr>
          <p:cNvPr id="3" name="Group 3"/>
          <p:cNvGrpSpPr/>
          <p:nvPr/>
        </p:nvGrpSpPr>
        <p:grpSpPr>
          <a:xfrm>
            <a:off x="0" y="10198418"/>
            <a:ext cx="16192500" cy="88582"/>
            <a:chOff x="0" y="0"/>
            <a:chExt cx="4264691" cy="23330"/>
          </a:xfrm>
        </p:grpSpPr>
        <p:sp>
          <p:nvSpPr>
            <p:cNvPr id="4" name="Freeform 4"/>
            <p:cNvSpPr/>
            <p:nvPr/>
          </p:nvSpPr>
          <p:spPr>
            <a:xfrm>
              <a:off x="0" y="0"/>
              <a:ext cx="4264691" cy="23330"/>
            </a:xfrm>
            <a:custGeom>
              <a:avLst/>
              <a:gdLst/>
              <a:ahLst/>
              <a:cxnLst/>
              <a:rect l="l" t="t" r="r" b="b"/>
              <a:pathLst>
                <a:path w="4264691" h="23330">
                  <a:moveTo>
                    <a:pt x="0" y="0"/>
                  </a:moveTo>
                  <a:lnTo>
                    <a:pt x="4264691" y="0"/>
                  </a:lnTo>
                  <a:lnTo>
                    <a:pt x="4264691" y="23330"/>
                  </a:lnTo>
                  <a:lnTo>
                    <a:pt x="0" y="23330"/>
                  </a:lnTo>
                  <a:close/>
                </a:path>
              </a:pathLst>
            </a:custGeom>
            <a:solidFill>
              <a:srgbClr val="960909"/>
            </a:solidFill>
          </p:spPr>
        </p:sp>
        <p:sp>
          <p:nvSpPr>
            <p:cNvPr id="5" name="TextBox 5"/>
            <p:cNvSpPr txBox="1"/>
            <p:nvPr/>
          </p:nvSpPr>
          <p:spPr>
            <a:xfrm>
              <a:off x="0" y="-57150"/>
              <a:ext cx="4264691" cy="80480"/>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6192500" y="0"/>
            <a:ext cx="2283181" cy="167947"/>
            <a:chOff x="0" y="0"/>
            <a:chExt cx="601332" cy="44233"/>
          </a:xfrm>
        </p:grpSpPr>
        <p:sp>
          <p:nvSpPr>
            <p:cNvPr id="7" name="Freeform 7"/>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8" name="TextBox 8"/>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sp>
        <p:nvSpPr>
          <p:cNvPr id="9" name="Freeform 9"/>
          <p:cNvSpPr/>
          <p:nvPr/>
        </p:nvSpPr>
        <p:spPr>
          <a:xfrm>
            <a:off x="5793777" y="1881584"/>
            <a:ext cx="7261087" cy="6333706"/>
          </a:xfrm>
          <a:custGeom>
            <a:avLst/>
            <a:gdLst/>
            <a:ahLst/>
            <a:cxnLst/>
            <a:rect l="l" t="t" r="r" b="b"/>
            <a:pathLst>
              <a:path w="7261087" h="6333706">
                <a:moveTo>
                  <a:pt x="0" y="0"/>
                </a:moveTo>
                <a:lnTo>
                  <a:pt x="7261087" y="0"/>
                </a:lnTo>
                <a:lnTo>
                  <a:pt x="7261087" y="6333706"/>
                </a:lnTo>
                <a:lnTo>
                  <a:pt x="0" y="6333706"/>
                </a:lnTo>
                <a:lnTo>
                  <a:pt x="0" y="0"/>
                </a:lnTo>
                <a:close/>
              </a:path>
            </a:pathLst>
          </a:custGeom>
          <a:blipFill>
            <a:blip r:embed="rId3"/>
            <a:stretch>
              <a:fillRect l="-8721" r="-10371"/>
            </a:stretch>
          </a:blipFill>
        </p:spPr>
      </p:sp>
      <p:sp>
        <p:nvSpPr>
          <p:cNvPr id="10" name="TextBox 10"/>
          <p:cNvSpPr txBox="1"/>
          <p:nvPr/>
        </p:nvSpPr>
        <p:spPr>
          <a:xfrm>
            <a:off x="261118" y="169699"/>
            <a:ext cx="12468555" cy="1298583"/>
          </a:xfrm>
          <a:prstGeom prst="rect">
            <a:avLst/>
          </a:prstGeom>
        </p:spPr>
        <p:txBody>
          <a:bodyPr lIns="0" tIns="0" rIns="0" bIns="0" rtlCol="0" anchor="t">
            <a:spAutoFit/>
          </a:bodyPr>
          <a:lstStyle/>
          <a:p>
            <a:pPr algn="l">
              <a:lnSpc>
                <a:spcPts val="9991"/>
              </a:lnSpc>
            </a:pPr>
            <a:r>
              <a:rPr lang="en-US" sz="9083" b="1">
                <a:solidFill>
                  <a:srgbClr val="960909"/>
                </a:solidFill>
                <a:latin typeface="Aileron Heavy"/>
                <a:ea typeface="Aileron Heavy"/>
                <a:cs typeface="Aileron Heavy"/>
                <a:sym typeface="Aileron Heavy"/>
              </a:rPr>
              <a:t>Descriptive Analysis </a:t>
            </a:r>
          </a:p>
        </p:txBody>
      </p:sp>
      <p:sp>
        <p:nvSpPr>
          <p:cNvPr id="11" name="TextBox 11"/>
          <p:cNvSpPr txBox="1"/>
          <p:nvPr/>
        </p:nvSpPr>
        <p:spPr>
          <a:xfrm>
            <a:off x="1128671" y="3993858"/>
            <a:ext cx="4233376" cy="1337310"/>
          </a:xfrm>
          <a:prstGeom prst="rect">
            <a:avLst/>
          </a:prstGeom>
        </p:spPr>
        <p:txBody>
          <a:bodyPr lIns="0" tIns="0" rIns="0" bIns="0" rtlCol="0" anchor="t">
            <a:spAutoFit/>
          </a:bodyPr>
          <a:lstStyle/>
          <a:p>
            <a:pPr algn="ctr">
              <a:lnSpc>
                <a:spcPts val="3599"/>
              </a:lnSpc>
              <a:spcBef>
                <a:spcPct val="0"/>
              </a:spcBef>
            </a:pPr>
            <a:r>
              <a:rPr lang="en-US" sz="2399" spc="71">
                <a:solidFill>
                  <a:srgbClr val="191919"/>
                </a:solidFill>
                <a:latin typeface="Poppins"/>
                <a:ea typeface="Poppins"/>
                <a:cs typeface="Poppins"/>
                <a:sym typeface="Poppins"/>
              </a:rPr>
              <a:t>Judul Film/TV Shows Terakhir ditambahkan pada Netflix</a:t>
            </a:r>
          </a:p>
        </p:txBody>
      </p:sp>
      <p:sp>
        <p:nvSpPr>
          <p:cNvPr id="12" name="TextBox 12"/>
          <p:cNvSpPr txBox="1"/>
          <p:nvPr/>
        </p:nvSpPr>
        <p:spPr>
          <a:xfrm>
            <a:off x="1028700" y="8495336"/>
            <a:ext cx="16820630" cy="1337310"/>
          </a:xfrm>
          <a:prstGeom prst="rect">
            <a:avLst/>
          </a:prstGeom>
        </p:spPr>
        <p:txBody>
          <a:bodyPr lIns="0" tIns="0" rIns="0" bIns="0" rtlCol="0" anchor="t">
            <a:spAutoFit/>
          </a:bodyPr>
          <a:lstStyle/>
          <a:p>
            <a:pPr algn="ctr">
              <a:lnSpc>
                <a:spcPts val="3599"/>
              </a:lnSpc>
              <a:spcBef>
                <a:spcPct val="0"/>
              </a:spcBef>
            </a:pPr>
            <a:r>
              <a:rPr lang="en-US" sz="2399" spc="71">
                <a:solidFill>
                  <a:srgbClr val="191919"/>
                </a:solidFill>
                <a:latin typeface="Poppins"/>
                <a:ea typeface="Poppins"/>
                <a:cs typeface="Poppins"/>
                <a:sym typeface="Poppins"/>
              </a:rPr>
              <a:t>Pada gambar menampilkan visualisasi gambar film/tv shows yang ditambahkan 2 hari terakhir yaitu pada tanggal 24 september 2021 ada 9 judul yang ditambahkan dan pada tanggal 25 september hanya ada 1 judul yang ditambahkan.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0638" b="-106028"/>
            </a:stretch>
          </a:blipFill>
        </p:spPr>
      </p:sp>
      <p:grpSp>
        <p:nvGrpSpPr>
          <p:cNvPr id="3" name="Group 3"/>
          <p:cNvGrpSpPr/>
          <p:nvPr/>
        </p:nvGrpSpPr>
        <p:grpSpPr>
          <a:xfrm>
            <a:off x="0" y="10124017"/>
            <a:ext cx="16192500" cy="172508"/>
            <a:chOff x="0" y="0"/>
            <a:chExt cx="4264691" cy="45434"/>
          </a:xfrm>
        </p:grpSpPr>
        <p:sp>
          <p:nvSpPr>
            <p:cNvPr id="4" name="Freeform 4"/>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5" name="TextBox 5"/>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6192500" y="0"/>
            <a:ext cx="2283181" cy="167947"/>
            <a:chOff x="0" y="0"/>
            <a:chExt cx="601332" cy="44233"/>
          </a:xfrm>
        </p:grpSpPr>
        <p:sp>
          <p:nvSpPr>
            <p:cNvPr id="7" name="Freeform 7"/>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8" name="TextBox 8"/>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sp>
        <p:nvSpPr>
          <p:cNvPr id="9" name="Freeform 9"/>
          <p:cNvSpPr/>
          <p:nvPr/>
        </p:nvSpPr>
        <p:spPr>
          <a:xfrm>
            <a:off x="771970" y="2310514"/>
            <a:ext cx="16336889" cy="7678918"/>
          </a:xfrm>
          <a:custGeom>
            <a:avLst/>
            <a:gdLst/>
            <a:ahLst/>
            <a:cxnLst/>
            <a:rect l="l" t="t" r="r" b="b"/>
            <a:pathLst>
              <a:path w="16336889" h="7678918">
                <a:moveTo>
                  <a:pt x="0" y="0"/>
                </a:moveTo>
                <a:lnTo>
                  <a:pt x="16336889" y="0"/>
                </a:lnTo>
                <a:lnTo>
                  <a:pt x="16336889" y="7678918"/>
                </a:lnTo>
                <a:lnTo>
                  <a:pt x="0" y="7678918"/>
                </a:lnTo>
                <a:lnTo>
                  <a:pt x="0" y="0"/>
                </a:lnTo>
                <a:close/>
              </a:path>
            </a:pathLst>
          </a:custGeom>
          <a:blipFill>
            <a:blip r:embed="rId3"/>
            <a:stretch>
              <a:fillRect b="-1854"/>
            </a:stretch>
          </a:blipFill>
        </p:spPr>
      </p:sp>
      <p:sp>
        <p:nvSpPr>
          <p:cNvPr id="10" name="TextBox 10"/>
          <p:cNvSpPr txBox="1"/>
          <p:nvPr/>
        </p:nvSpPr>
        <p:spPr>
          <a:xfrm>
            <a:off x="147969" y="364985"/>
            <a:ext cx="17379187" cy="1031993"/>
          </a:xfrm>
          <a:prstGeom prst="rect">
            <a:avLst/>
          </a:prstGeom>
        </p:spPr>
        <p:txBody>
          <a:bodyPr lIns="0" tIns="0" rIns="0" bIns="0" rtlCol="0" anchor="t">
            <a:spAutoFit/>
          </a:bodyPr>
          <a:lstStyle/>
          <a:p>
            <a:pPr algn="ctr">
              <a:lnSpc>
                <a:spcPts val="8234"/>
              </a:lnSpc>
            </a:pPr>
            <a:r>
              <a:rPr lang="en-US" sz="6334" b="1" spc="190">
                <a:solidFill>
                  <a:srgbClr val="BDE6FA"/>
                </a:solidFill>
                <a:latin typeface="Aileron Heavy"/>
                <a:ea typeface="Aileron Heavy"/>
                <a:cs typeface="Aileron Heavy"/>
                <a:sym typeface="Aileron Heavy"/>
              </a:rPr>
              <a:t>Data  Visualization(Dashboard Design)</a:t>
            </a:r>
          </a:p>
        </p:txBody>
      </p:sp>
      <p:sp>
        <p:nvSpPr>
          <p:cNvPr id="11" name="TextBox 11"/>
          <p:cNvSpPr txBox="1"/>
          <p:nvPr/>
        </p:nvSpPr>
        <p:spPr>
          <a:xfrm>
            <a:off x="771970" y="1589903"/>
            <a:ext cx="7808863" cy="441960"/>
          </a:xfrm>
          <a:prstGeom prst="rect">
            <a:avLst/>
          </a:prstGeom>
        </p:spPr>
        <p:txBody>
          <a:bodyPr lIns="0" tIns="0" rIns="0" bIns="0" rtlCol="0" anchor="t">
            <a:spAutoFit/>
          </a:bodyPr>
          <a:lstStyle/>
          <a:p>
            <a:pPr algn="l">
              <a:lnSpc>
                <a:spcPts val="3599"/>
              </a:lnSpc>
              <a:spcBef>
                <a:spcPct val="0"/>
              </a:spcBef>
            </a:pPr>
            <a:r>
              <a:rPr lang="en-US" sz="2399" spc="71">
                <a:solidFill>
                  <a:srgbClr val="FFFFFF"/>
                </a:solidFill>
                <a:latin typeface="Poppins"/>
                <a:ea typeface="Poppins"/>
                <a:cs typeface="Poppins"/>
                <a:sym typeface="Poppins"/>
              </a:rPr>
              <a:t>Visualisasi Dashboard Netflix Movie and TV Show</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0638" b="-106028"/>
            </a:stretch>
          </a:blipFill>
        </p:spPr>
      </p:sp>
      <p:grpSp>
        <p:nvGrpSpPr>
          <p:cNvPr id="3" name="Group 3"/>
          <p:cNvGrpSpPr/>
          <p:nvPr/>
        </p:nvGrpSpPr>
        <p:grpSpPr>
          <a:xfrm>
            <a:off x="0" y="10124017"/>
            <a:ext cx="16192500" cy="172508"/>
            <a:chOff x="0" y="0"/>
            <a:chExt cx="4264691" cy="45434"/>
          </a:xfrm>
        </p:grpSpPr>
        <p:sp>
          <p:nvSpPr>
            <p:cNvPr id="4" name="Freeform 4"/>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5" name="TextBox 5"/>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6192500" y="0"/>
            <a:ext cx="2283181" cy="167947"/>
            <a:chOff x="0" y="0"/>
            <a:chExt cx="601332" cy="44233"/>
          </a:xfrm>
        </p:grpSpPr>
        <p:sp>
          <p:nvSpPr>
            <p:cNvPr id="7" name="Freeform 7"/>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8" name="TextBox 8"/>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sp>
        <p:nvSpPr>
          <p:cNvPr id="9" name="Freeform 9"/>
          <p:cNvSpPr/>
          <p:nvPr/>
        </p:nvSpPr>
        <p:spPr>
          <a:xfrm>
            <a:off x="2413548" y="2024457"/>
            <a:ext cx="14255448" cy="7715761"/>
          </a:xfrm>
          <a:custGeom>
            <a:avLst/>
            <a:gdLst/>
            <a:ahLst/>
            <a:cxnLst/>
            <a:rect l="l" t="t" r="r" b="b"/>
            <a:pathLst>
              <a:path w="14255448" h="7715761">
                <a:moveTo>
                  <a:pt x="0" y="0"/>
                </a:moveTo>
                <a:lnTo>
                  <a:pt x="14255448" y="0"/>
                </a:lnTo>
                <a:lnTo>
                  <a:pt x="14255448" y="7715761"/>
                </a:lnTo>
                <a:lnTo>
                  <a:pt x="0" y="7715761"/>
                </a:lnTo>
                <a:lnTo>
                  <a:pt x="0" y="0"/>
                </a:lnTo>
                <a:close/>
              </a:path>
            </a:pathLst>
          </a:custGeom>
          <a:blipFill>
            <a:blip r:embed="rId3"/>
            <a:stretch>
              <a:fillRect/>
            </a:stretch>
          </a:blipFill>
        </p:spPr>
      </p:sp>
      <p:sp>
        <p:nvSpPr>
          <p:cNvPr id="10" name="TextBox 10"/>
          <p:cNvSpPr txBox="1"/>
          <p:nvPr/>
        </p:nvSpPr>
        <p:spPr>
          <a:xfrm>
            <a:off x="0" y="101272"/>
            <a:ext cx="17379187" cy="1031993"/>
          </a:xfrm>
          <a:prstGeom prst="rect">
            <a:avLst/>
          </a:prstGeom>
        </p:spPr>
        <p:txBody>
          <a:bodyPr lIns="0" tIns="0" rIns="0" bIns="0" rtlCol="0" anchor="t">
            <a:spAutoFit/>
          </a:bodyPr>
          <a:lstStyle/>
          <a:p>
            <a:pPr algn="ctr">
              <a:lnSpc>
                <a:spcPts val="8234"/>
              </a:lnSpc>
            </a:pPr>
            <a:r>
              <a:rPr lang="en-US" sz="6334" b="1" spc="190">
                <a:solidFill>
                  <a:srgbClr val="BDE6FA"/>
                </a:solidFill>
                <a:latin typeface="Aileron Heavy"/>
                <a:ea typeface="Aileron Heavy"/>
                <a:cs typeface="Aileron Heavy"/>
                <a:sym typeface="Aileron Heavy"/>
              </a:rPr>
              <a:t>Data  Visualization(Dashboard Design)</a:t>
            </a:r>
          </a:p>
        </p:txBody>
      </p:sp>
      <p:sp>
        <p:nvSpPr>
          <p:cNvPr id="11" name="TextBox 11"/>
          <p:cNvSpPr txBox="1"/>
          <p:nvPr/>
        </p:nvSpPr>
        <p:spPr>
          <a:xfrm>
            <a:off x="562360" y="1315797"/>
            <a:ext cx="10803582" cy="441960"/>
          </a:xfrm>
          <a:prstGeom prst="rect">
            <a:avLst/>
          </a:prstGeom>
        </p:spPr>
        <p:txBody>
          <a:bodyPr lIns="0" tIns="0" rIns="0" bIns="0" rtlCol="0" anchor="t">
            <a:spAutoFit/>
          </a:bodyPr>
          <a:lstStyle/>
          <a:p>
            <a:pPr algn="l">
              <a:lnSpc>
                <a:spcPts val="3599"/>
              </a:lnSpc>
              <a:spcBef>
                <a:spcPct val="0"/>
              </a:spcBef>
            </a:pPr>
            <a:r>
              <a:rPr lang="en-US" sz="2399" spc="71">
                <a:solidFill>
                  <a:srgbClr val="FFFFFF"/>
                </a:solidFill>
                <a:latin typeface="Poppins"/>
                <a:ea typeface="Poppins"/>
                <a:cs typeface="Poppins"/>
                <a:sym typeface="Poppins"/>
              </a:rPr>
              <a:t>Visualisasi Dashboard Forecast(Prediksi) Netflix Movie and TV Show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7754" b="-78912"/>
            </a:stretch>
          </a:blipFill>
        </p:spPr>
      </p:sp>
      <p:grpSp>
        <p:nvGrpSpPr>
          <p:cNvPr id="3" name="Group 3"/>
          <p:cNvGrpSpPr/>
          <p:nvPr/>
        </p:nvGrpSpPr>
        <p:grpSpPr>
          <a:xfrm>
            <a:off x="-481875" y="9812699"/>
            <a:ext cx="17286479" cy="474301"/>
            <a:chOff x="0" y="0"/>
            <a:chExt cx="4552817" cy="124919"/>
          </a:xfrm>
        </p:grpSpPr>
        <p:sp>
          <p:nvSpPr>
            <p:cNvPr id="4" name="Freeform 4"/>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5" name="TextBox 5"/>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0851367" y="-580459"/>
            <a:ext cx="16192500" cy="172508"/>
            <a:chOff x="0" y="0"/>
            <a:chExt cx="4264691" cy="45434"/>
          </a:xfrm>
        </p:grpSpPr>
        <p:sp>
          <p:nvSpPr>
            <p:cNvPr id="7" name="Freeform 7"/>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8" name="TextBox 8"/>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sp>
        <p:nvSpPr>
          <p:cNvPr id="9" name="TextBox 9"/>
          <p:cNvSpPr txBox="1"/>
          <p:nvPr/>
        </p:nvSpPr>
        <p:spPr>
          <a:xfrm>
            <a:off x="437823" y="247650"/>
            <a:ext cx="14445560" cy="1466850"/>
          </a:xfrm>
          <a:prstGeom prst="rect">
            <a:avLst/>
          </a:prstGeom>
        </p:spPr>
        <p:txBody>
          <a:bodyPr lIns="0" tIns="0" rIns="0" bIns="0" rtlCol="0" anchor="t">
            <a:spAutoFit/>
          </a:bodyPr>
          <a:lstStyle/>
          <a:p>
            <a:pPr algn="ctr">
              <a:lnSpc>
                <a:spcPts val="11700"/>
              </a:lnSpc>
            </a:pPr>
            <a:r>
              <a:rPr lang="en-US" sz="9000" b="1" spc="270">
                <a:solidFill>
                  <a:srgbClr val="FF3131"/>
                </a:solidFill>
                <a:latin typeface="Aileron Heavy"/>
                <a:ea typeface="Aileron Heavy"/>
                <a:cs typeface="Aileron Heavy"/>
                <a:sym typeface="Aileron Heavy"/>
              </a:rPr>
              <a:t>Insight &amp; Interpretation </a:t>
            </a:r>
          </a:p>
        </p:txBody>
      </p:sp>
      <p:grpSp>
        <p:nvGrpSpPr>
          <p:cNvPr id="10" name="Group 10"/>
          <p:cNvGrpSpPr/>
          <p:nvPr/>
        </p:nvGrpSpPr>
        <p:grpSpPr>
          <a:xfrm>
            <a:off x="4378696" y="-53166"/>
            <a:ext cx="17286479" cy="474301"/>
            <a:chOff x="0" y="0"/>
            <a:chExt cx="4552817" cy="124919"/>
          </a:xfrm>
        </p:grpSpPr>
        <p:sp>
          <p:nvSpPr>
            <p:cNvPr id="11" name="Freeform 11"/>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12" name="TextBox 12"/>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sp>
        <p:nvSpPr>
          <p:cNvPr id="13" name="TextBox 13"/>
          <p:cNvSpPr txBox="1"/>
          <p:nvPr/>
        </p:nvSpPr>
        <p:spPr>
          <a:xfrm>
            <a:off x="561108" y="1874386"/>
            <a:ext cx="2886968" cy="441960"/>
          </a:xfrm>
          <a:prstGeom prst="rect">
            <a:avLst/>
          </a:prstGeom>
        </p:spPr>
        <p:txBody>
          <a:bodyPr lIns="0" tIns="0" rIns="0" bIns="0" rtlCol="0" anchor="t">
            <a:spAutoFit/>
          </a:bodyPr>
          <a:lstStyle/>
          <a:p>
            <a:pPr algn="l">
              <a:lnSpc>
                <a:spcPts val="3599"/>
              </a:lnSpc>
              <a:spcBef>
                <a:spcPct val="0"/>
              </a:spcBef>
            </a:pPr>
            <a:r>
              <a:rPr lang="en-US" sz="2399" spc="71">
                <a:solidFill>
                  <a:srgbClr val="FFFFFF"/>
                </a:solidFill>
                <a:latin typeface="Poppins"/>
                <a:ea typeface="Poppins"/>
                <a:cs typeface="Poppins"/>
                <a:sym typeface="Poppins"/>
              </a:rPr>
              <a:t>Hasil dari analisis:</a:t>
            </a:r>
          </a:p>
        </p:txBody>
      </p:sp>
      <p:sp>
        <p:nvSpPr>
          <p:cNvPr id="14" name="TextBox 14"/>
          <p:cNvSpPr txBox="1"/>
          <p:nvPr/>
        </p:nvSpPr>
        <p:spPr>
          <a:xfrm>
            <a:off x="437823" y="2737078"/>
            <a:ext cx="17372012" cy="7075621"/>
          </a:xfrm>
          <a:prstGeom prst="rect">
            <a:avLst/>
          </a:prstGeom>
        </p:spPr>
        <p:txBody>
          <a:bodyPr lIns="0" tIns="0" rIns="0" bIns="0" rtlCol="0" anchor="t">
            <a:spAutoFit/>
          </a:bodyPr>
          <a:lstStyle/>
          <a:p>
            <a:pPr marL="481694" lvl="1" indent="-240847" algn="just">
              <a:lnSpc>
                <a:spcPts val="3346"/>
              </a:lnSpc>
              <a:buFont typeface="Arial"/>
              <a:buChar char="•"/>
            </a:pPr>
            <a:r>
              <a:rPr lang="en-US" sz="2231" spc="66">
                <a:solidFill>
                  <a:srgbClr val="FFFFFF"/>
                </a:solidFill>
                <a:latin typeface="Poppins"/>
                <a:ea typeface="Poppins"/>
                <a:cs typeface="Poppins"/>
                <a:sym typeface="Poppins"/>
              </a:rPr>
              <a:t>Pertumbuhan Film &amp; Serial TV</a:t>
            </a:r>
          </a:p>
          <a:p>
            <a:pPr algn="just">
              <a:lnSpc>
                <a:spcPts val="3346"/>
              </a:lnSpc>
            </a:pPr>
            <a:r>
              <a:rPr lang="en-US" sz="2231" spc="66">
                <a:solidFill>
                  <a:srgbClr val="FFFFFF"/>
                </a:solidFill>
                <a:latin typeface="Poppins"/>
                <a:ea typeface="Poppins"/>
                <a:cs typeface="Poppins"/>
                <a:sym typeface="Poppins"/>
              </a:rPr>
              <a:t>Insight: Film naik tajam hingga 2017 lalu turun, sedangkan serial TV terus meningkat dan diprediksi melampaui film.</a:t>
            </a:r>
          </a:p>
          <a:p>
            <a:pPr algn="just">
              <a:lnSpc>
                <a:spcPts val="3346"/>
              </a:lnSpc>
            </a:pPr>
            <a:r>
              <a:rPr lang="en-US" sz="2231" spc="66">
                <a:solidFill>
                  <a:srgbClr val="FFFFFF"/>
                </a:solidFill>
                <a:latin typeface="Poppins"/>
                <a:ea typeface="Poppins"/>
                <a:cs typeface="Poppins"/>
                <a:sym typeface="Poppins"/>
              </a:rPr>
              <a:t>Evaluasi: Fokus pada produksi serial TV yang tumbuh stabil dan tingkatkan kualitas film.</a:t>
            </a:r>
          </a:p>
          <a:p>
            <a:pPr algn="just">
              <a:lnSpc>
                <a:spcPts val="3346"/>
              </a:lnSpc>
            </a:pPr>
            <a:endParaRPr lang="en-US" sz="2231" spc="66">
              <a:solidFill>
                <a:srgbClr val="FFFFFF"/>
              </a:solidFill>
              <a:latin typeface="Poppins"/>
              <a:ea typeface="Poppins"/>
              <a:cs typeface="Poppins"/>
              <a:sym typeface="Poppins"/>
            </a:endParaRPr>
          </a:p>
          <a:p>
            <a:pPr marL="481694" lvl="1" indent="-240847" algn="just">
              <a:lnSpc>
                <a:spcPts val="3346"/>
              </a:lnSpc>
              <a:buFont typeface="Arial"/>
              <a:buChar char="•"/>
            </a:pPr>
            <a:r>
              <a:rPr lang="en-US" sz="2231" spc="66">
                <a:solidFill>
                  <a:srgbClr val="FFFFFF"/>
                </a:solidFill>
                <a:latin typeface="Poppins"/>
                <a:ea typeface="Poppins"/>
                <a:cs typeface="Poppins"/>
                <a:sym typeface="Poppins"/>
              </a:rPr>
              <a:t>Distribusi Konten per Negara</a:t>
            </a:r>
          </a:p>
          <a:p>
            <a:pPr algn="just">
              <a:lnSpc>
                <a:spcPts val="3346"/>
              </a:lnSpc>
            </a:pPr>
            <a:r>
              <a:rPr lang="en-US" sz="2231" spc="66">
                <a:solidFill>
                  <a:srgbClr val="FFFFFF"/>
                </a:solidFill>
                <a:latin typeface="Poppins"/>
                <a:ea typeface="Poppins"/>
                <a:cs typeface="Poppins"/>
                <a:sym typeface="Poppins"/>
              </a:rPr>
              <a:t>Insight: AS dominan, disusul India, Inggris, Jepang; Asia menunjukkan peningkatan.</a:t>
            </a:r>
          </a:p>
          <a:p>
            <a:pPr algn="just">
              <a:lnSpc>
                <a:spcPts val="3346"/>
              </a:lnSpc>
            </a:pPr>
            <a:r>
              <a:rPr lang="en-US" sz="2231" spc="66">
                <a:solidFill>
                  <a:srgbClr val="FFFFFF"/>
                </a:solidFill>
                <a:latin typeface="Poppins"/>
                <a:ea typeface="Poppins"/>
                <a:cs typeface="Poppins"/>
                <a:sym typeface="Poppins"/>
              </a:rPr>
              <a:t>Evaluasi: Perluas produksi Asia &amp; kolaborasi lintas budaya untuk menjangkau pasar global.</a:t>
            </a:r>
          </a:p>
          <a:p>
            <a:pPr algn="just">
              <a:lnSpc>
                <a:spcPts val="3346"/>
              </a:lnSpc>
            </a:pPr>
            <a:endParaRPr lang="en-US" sz="2231" spc="66">
              <a:solidFill>
                <a:srgbClr val="FFFFFF"/>
              </a:solidFill>
              <a:latin typeface="Poppins"/>
              <a:ea typeface="Poppins"/>
              <a:cs typeface="Poppins"/>
              <a:sym typeface="Poppins"/>
            </a:endParaRPr>
          </a:p>
          <a:p>
            <a:pPr marL="481694" lvl="1" indent="-240847" algn="just">
              <a:lnSpc>
                <a:spcPts val="3346"/>
              </a:lnSpc>
              <a:buFont typeface="Arial"/>
              <a:buChar char="•"/>
            </a:pPr>
            <a:r>
              <a:rPr lang="en-US" sz="2231" spc="66">
                <a:solidFill>
                  <a:srgbClr val="FFFFFF"/>
                </a:solidFill>
                <a:latin typeface="Poppins"/>
                <a:ea typeface="Poppins"/>
                <a:cs typeface="Poppins"/>
                <a:sym typeface="Poppins"/>
              </a:rPr>
              <a:t>Distribusi Film vs Serial TV</a:t>
            </a:r>
          </a:p>
          <a:p>
            <a:pPr algn="just">
              <a:lnSpc>
                <a:spcPts val="3346"/>
              </a:lnSpc>
            </a:pPr>
            <a:r>
              <a:rPr lang="en-US" sz="2231" spc="66">
                <a:solidFill>
                  <a:srgbClr val="FFFFFF"/>
                </a:solidFill>
                <a:latin typeface="Poppins"/>
                <a:ea typeface="Poppins"/>
                <a:cs typeface="Poppins"/>
                <a:sym typeface="Poppins"/>
              </a:rPr>
              <a:t>Insight: Film 69,6%, Serial 30,4%; penonton kini lebih condong ke serial.</a:t>
            </a:r>
          </a:p>
          <a:p>
            <a:pPr algn="just">
              <a:lnSpc>
                <a:spcPts val="3346"/>
              </a:lnSpc>
            </a:pPr>
            <a:r>
              <a:rPr lang="en-US" sz="2231" spc="66">
                <a:solidFill>
                  <a:srgbClr val="FFFFFF"/>
                </a:solidFill>
                <a:latin typeface="Poppins"/>
                <a:ea typeface="Poppins"/>
                <a:cs typeface="Poppins"/>
                <a:sym typeface="Poppins"/>
              </a:rPr>
              <a:t>Evaluasi: Tambah konten serial original untuk menyeimbangkan portofolio.</a:t>
            </a:r>
          </a:p>
          <a:p>
            <a:pPr algn="just">
              <a:lnSpc>
                <a:spcPts val="3346"/>
              </a:lnSpc>
            </a:pPr>
            <a:endParaRPr lang="en-US" sz="2231" spc="66">
              <a:solidFill>
                <a:srgbClr val="FFFFFF"/>
              </a:solidFill>
              <a:latin typeface="Poppins"/>
              <a:ea typeface="Poppins"/>
              <a:cs typeface="Poppins"/>
              <a:sym typeface="Poppins"/>
            </a:endParaRPr>
          </a:p>
          <a:p>
            <a:pPr marL="481694" lvl="1" indent="-240847" algn="just">
              <a:lnSpc>
                <a:spcPts val="3346"/>
              </a:lnSpc>
              <a:buFont typeface="Arial"/>
              <a:buChar char="•"/>
            </a:pPr>
            <a:r>
              <a:rPr lang="en-US" sz="2231" spc="66">
                <a:solidFill>
                  <a:srgbClr val="FFFFFF"/>
                </a:solidFill>
                <a:latin typeface="Poppins"/>
                <a:ea typeface="Poppins"/>
                <a:cs typeface="Poppins"/>
                <a:sym typeface="Poppins"/>
              </a:rPr>
              <a:t>Analisis Rating</a:t>
            </a:r>
          </a:p>
          <a:p>
            <a:pPr algn="just">
              <a:lnSpc>
                <a:spcPts val="3346"/>
              </a:lnSpc>
            </a:pPr>
            <a:r>
              <a:rPr lang="en-US" sz="2231" spc="66">
                <a:solidFill>
                  <a:srgbClr val="FFFFFF"/>
                </a:solidFill>
                <a:latin typeface="Poppins"/>
                <a:ea typeface="Poppins"/>
                <a:cs typeface="Poppins"/>
                <a:sym typeface="Poppins"/>
              </a:rPr>
              <a:t>Insight: TV-MA &amp; TV-14 mendominasi; konten dewasa paling banyak.</a:t>
            </a:r>
          </a:p>
          <a:p>
            <a:pPr algn="just">
              <a:lnSpc>
                <a:spcPts val="3346"/>
              </a:lnSpc>
            </a:pPr>
            <a:r>
              <a:rPr lang="en-US" sz="2231" spc="66">
                <a:solidFill>
                  <a:srgbClr val="FFFFFF"/>
                </a:solidFill>
                <a:latin typeface="Poppins"/>
                <a:ea typeface="Poppins"/>
                <a:cs typeface="Poppins"/>
                <a:sym typeface="Poppins"/>
              </a:rPr>
              <a:t>Evaluasi: Tambah konten keluarga, namun tetap manfaatkan tren konten dewasa.</a:t>
            </a:r>
          </a:p>
          <a:p>
            <a:pPr algn="just">
              <a:lnSpc>
                <a:spcPts val="3346"/>
              </a:lnSpc>
              <a:spcBef>
                <a:spcPct val="0"/>
              </a:spcBef>
            </a:pPr>
            <a:endParaRPr lang="en-US" sz="2231" spc="66">
              <a:solidFill>
                <a:srgbClr val="FFFFFF"/>
              </a:solidFill>
              <a:latin typeface="Poppins"/>
              <a:ea typeface="Poppins"/>
              <a:cs typeface="Poppins"/>
              <a:sym typeface="Poppins"/>
            </a:endParaRPr>
          </a:p>
          <a:p>
            <a:pPr algn="just">
              <a:lnSpc>
                <a:spcPts val="3346"/>
              </a:lnSpc>
              <a:spcBef>
                <a:spcPct val="0"/>
              </a:spcBef>
            </a:pPr>
            <a:endParaRPr lang="en-US" sz="2231" spc="66">
              <a:solidFill>
                <a:srgbClr val="FFFFFF"/>
              </a:solidFill>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7754" b="-78912"/>
            </a:stretch>
          </a:blipFill>
        </p:spPr>
      </p:sp>
      <p:grpSp>
        <p:nvGrpSpPr>
          <p:cNvPr id="3" name="Group 3"/>
          <p:cNvGrpSpPr/>
          <p:nvPr/>
        </p:nvGrpSpPr>
        <p:grpSpPr>
          <a:xfrm>
            <a:off x="-481875" y="9812699"/>
            <a:ext cx="17286479" cy="474301"/>
            <a:chOff x="0" y="0"/>
            <a:chExt cx="4552817" cy="124919"/>
          </a:xfrm>
        </p:grpSpPr>
        <p:sp>
          <p:nvSpPr>
            <p:cNvPr id="4" name="Freeform 4"/>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5" name="TextBox 5"/>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0851367" y="-580459"/>
            <a:ext cx="16192500" cy="172508"/>
            <a:chOff x="0" y="0"/>
            <a:chExt cx="4264691" cy="45434"/>
          </a:xfrm>
        </p:grpSpPr>
        <p:sp>
          <p:nvSpPr>
            <p:cNvPr id="7" name="Freeform 7"/>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8" name="TextBox 8"/>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sp>
        <p:nvSpPr>
          <p:cNvPr id="9" name="TextBox 9"/>
          <p:cNvSpPr txBox="1"/>
          <p:nvPr/>
        </p:nvSpPr>
        <p:spPr>
          <a:xfrm>
            <a:off x="691790" y="591959"/>
            <a:ext cx="14445560" cy="1466850"/>
          </a:xfrm>
          <a:prstGeom prst="rect">
            <a:avLst/>
          </a:prstGeom>
        </p:spPr>
        <p:txBody>
          <a:bodyPr lIns="0" tIns="0" rIns="0" bIns="0" rtlCol="0" anchor="t">
            <a:spAutoFit/>
          </a:bodyPr>
          <a:lstStyle/>
          <a:p>
            <a:pPr algn="ctr">
              <a:lnSpc>
                <a:spcPts val="11700"/>
              </a:lnSpc>
            </a:pPr>
            <a:r>
              <a:rPr lang="en-US" sz="9000" b="1" spc="270" dirty="0">
                <a:solidFill>
                  <a:srgbClr val="FF3131"/>
                </a:solidFill>
                <a:latin typeface="Aileron Heavy"/>
                <a:ea typeface="Aileron Heavy"/>
                <a:cs typeface="Aileron Heavy"/>
                <a:sym typeface="Aileron Heavy"/>
              </a:rPr>
              <a:t>Insight &amp; Interpretation </a:t>
            </a:r>
          </a:p>
        </p:txBody>
      </p:sp>
      <p:grpSp>
        <p:nvGrpSpPr>
          <p:cNvPr id="10" name="Group 10"/>
          <p:cNvGrpSpPr/>
          <p:nvPr/>
        </p:nvGrpSpPr>
        <p:grpSpPr>
          <a:xfrm>
            <a:off x="4378696" y="-53166"/>
            <a:ext cx="17286479" cy="474301"/>
            <a:chOff x="0" y="0"/>
            <a:chExt cx="4552817" cy="124919"/>
          </a:xfrm>
        </p:grpSpPr>
        <p:sp>
          <p:nvSpPr>
            <p:cNvPr id="11" name="Freeform 11"/>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12" name="TextBox 12"/>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sp>
        <p:nvSpPr>
          <p:cNvPr id="13" name="TextBox 13"/>
          <p:cNvSpPr txBox="1"/>
          <p:nvPr/>
        </p:nvSpPr>
        <p:spPr>
          <a:xfrm>
            <a:off x="691790" y="2658379"/>
            <a:ext cx="2886968" cy="441960"/>
          </a:xfrm>
          <a:prstGeom prst="rect">
            <a:avLst/>
          </a:prstGeom>
        </p:spPr>
        <p:txBody>
          <a:bodyPr lIns="0" tIns="0" rIns="0" bIns="0" rtlCol="0" anchor="t">
            <a:spAutoFit/>
          </a:bodyPr>
          <a:lstStyle/>
          <a:p>
            <a:pPr algn="l">
              <a:lnSpc>
                <a:spcPts val="3599"/>
              </a:lnSpc>
              <a:spcBef>
                <a:spcPct val="0"/>
              </a:spcBef>
            </a:pPr>
            <a:r>
              <a:rPr lang="en-US" sz="2399" spc="71">
                <a:solidFill>
                  <a:srgbClr val="FFFFFF"/>
                </a:solidFill>
                <a:latin typeface="Poppins"/>
                <a:ea typeface="Poppins"/>
                <a:cs typeface="Poppins"/>
                <a:sym typeface="Poppins"/>
              </a:rPr>
              <a:t>Hasil dari analisis:</a:t>
            </a:r>
          </a:p>
        </p:txBody>
      </p:sp>
      <p:sp>
        <p:nvSpPr>
          <p:cNvPr id="14" name="TextBox 14"/>
          <p:cNvSpPr txBox="1"/>
          <p:nvPr/>
        </p:nvSpPr>
        <p:spPr>
          <a:xfrm>
            <a:off x="691790" y="3377932"/>
            <a:ext cx="13937627" cy="5029920"/>
          </a:xfrm>
          <a:prstGeom prst="rect">
            <a:avLst/>
          </a:prstGeom>
        </p:spPr>
        <p:txBody>
          <a:bodyPr lIns="0" tIns="0" rIns="0" bIns="0" rtlCol="0" anchor="t">
            <a:spAutoFit/>
          </a:bodyPr>
          <a:lstStyle/>
          <a:p>
            <a:pPr marL="481694" lvl="1" indent="-240847" algn="just">
              <a:lnSpc>
                <a:spcPts val="3346"/>
              </a:lnSpc>
              <a:buFont typeface="Arial"/>
              <a:buChar char="•"/>
            </a:pPr>
            <a:r>
              <a:rPr lang="en-US" sz="2231" spc="66" dirty="0">
                <a:solidFill>
                  <a:srgbClr val="FFFFFF"/>
                </a:solidFill>
                <a:latin typeface="Poppins"/>
                <a:ea typeface="Poppins"/>
                <a:cs typeface="Poppins"/>
                <a:sym typeface="Poppins"/>
              </a:rPr>
              <a:t>Top 10 Genre</a:t>
            </a:r>
          </a:p>
          <a:p>
            <a:pPr algn="just">
              <a:lnSpc>
                <a:spcPts val="3346"/>
              </a:lnSpc>
            </a:pPr>
            <a:r>
              <a:rPr lang="en-US" sz="2231" spc="66" dirty="0">
                <a:solidFill>
                  <a:srgbClr val="FFFFFF"/>
                </a:solidFill>
                <a:latin typeface="Poppins"/>
                <a:ea typeface="Poppins"/>
                <a:cs typeface="Poppins"/>
                <a:sym typeface="Poppins"/>
              </a:rPr>
              <a:t>Insight: Drama &amp; Documentary paling </a:t>
            </a:r>
            <a:r>
              <a:rPr lang="en-US" sz="2231" spc="66" dirty="0" err="1">
                <a:solidFill>
                  <a:srgbClr val="FFFFFF"/>
                </a:solidFill>
                <a:latin typeface="Poppins"/>
                <a:ea typeface="Poppins"/>
                <a:cs typeface="Poppins"/>
                <a:sym typeface="Poppins"/>
              </a:rPr>
              <a:t>populer</a:t>
            </a:r>
            <a:r>
              <a:rPr lang="en-US" sz="2231" spc="66" dirty="0">
                <a:solidFill>
                  <a:srgbClr val="FFFFFF"/>
                </a:solidFill>
                <a:latin typeface="Poppins"/>
                <a:ea typeface="Poppins"/>
                <a:cs typeface="Poppins"/>
                <a:sym typeface="Poppins"/>
              </a:rPr>
              <a:t>, </a:t>
            </a:r>
            <a:r>
              <a:rPr lang="en-US" sz="2231" spc="66" dirty="0" err="1">
                <a:solidFill>
                  <a:srgbClr val="FFFFFF"/>
                </a:solidFill>
                <a:latin typeface="Poppins"/>
                <a:ea typeface="Poppins"/>
                <a:cs typeface="Poppins"/>
                <a:sym typeface="Poppins"/>
              </a:rPr>
              <a:t>disusul</a:t>
            </a:r>
            <a:r>
              <a:rPr lang="en-US" sz="2231" spc="66" dirty="0">
                <a:solidFill>
                  <a:srgbClr val="FFFFFF"/>
                </a:solidFill>
                <a:latin typeface="Poppins"/>
                <a:ea typeface="Poppins"/>
                <a:cs typeface="Poppins"/>
                <a:sym typeface="Poppins"/>
              </a:rPr>
              <a:t> Stand-Up Comedy.</a:t>
            </a:r>
          </a:p>
          <a:p>
            <a:pPr algn="just">
              <a:lnSpc>
                <a:spcPts val="3346"/>
              </a:lnSpc>
            </a:pPr>
            <a:r>
              <a:rPr lang="en-US" sz="2231" spc="66" dirty="0" err="1">
                <a:solidFill>
                  <a:srgbClr val="FFFFFF"/>
                </a:solidFill>
                <a:latin typeface="Poppins"/>
                <a:ea typeface="Poppins"/>
                <a:cs typeface="Poppins"/>
                <a:sym typeface="Poppins"/>
              </a:rPr>
              <a:t>Evaluasi</a:t>
            </a:r>
            <a:r>
              <a:rPr lang="en-US" sz="2231" spc="66" dirty="0">
                <a:solidFill>
                  <a:srgbClr val="FFFFFF"/>
                </a:solidFill>
                <a:latin typeface="Poppins"/>
                <a:ea typeface="Poppins"/>
                <a:cs typeface="Poppins"/>
                <a:sym typeface="Poppins"/>
              </a:rPr>
              <a:t>: Fokus pada drama </a:t>
            </a:r>
            <a:r>
              <a:rPr lang="en-US" sz="2231" spc="66" dirty="0" err="1">
                <a:solidFill>
                  <a:srgbClr val="FFFFFF"/>
                </a:solidFill>
                <a:latin typeface="Poppins"/>
                <a:ea typeface="Poppins"/>
                <a:cs typeface="Poppins"/>
                <a:sym typeface="Poppins"/>
              </a:rPr>
              <a:t>internasional</a:t>
            </a:r>
            <a:r>
              <a:rPr lang="en-US" sz="2231" spc="66" dirty="0">
                <a:solidFill>
                  <a:srgbClr val="FFFFFF"/>
                </a:solidFill>
                <a:latin typeface="Poppins"/>
                <a:ea typeface="Poppins"/>
                <a:cs typeface="Poppins"/>
                <a:sym typeface="Poppins"/>
              </a:rPr>
              <a:t> &amp; </a:t>
            </a:r>
            <a:r>
              <a:rPr lang="en-US" sz="2231" spc="66" dirty="0" err="1">
                <a:solidFill>
                  <a:srgbClr val="FFFFFF"/>
                </a:solidFill>
                <a:latin typeface="Poppins"/>
                <a:ea typeface="Poppins"/>
                <a:cs typeface="Poppins"/>
                <a:sym typeface="Poppins"/>
              </a:rPr>
              <a:t>dokumenter</a:t>
            </a:r>
            <a:r>
              <a:rPr lang="en-US" sz="2231" spc="66" dirty="0">
                <a:solidFill>
                  <a:srgbClr val="FFFFFF"/>
                </a:solidFill>
                <a:latin typeface="Poppins"/>
                <a:ea typeface="Poppins"/>
                <a:cs typeface="Poppins"/>
                <a:sym typeface="Poppins"/>
              </a:rPr>
              <a:t> </a:t>
            </a:r>
            <a:r>
              <a:rPr lang="en-US" sz="2231" spc="66" dirty="0" err="1">
                <a:solidFill>
                  <a:srgbClr val="FFFFFF"/>
                </a:solidFill>
                <a:latin typeface="Poppins"/>
                <a:ea typeface="Poppins"/>
                <a:cs typeface="Poppins"/>
                <a:sym typeface="Poppins"/>
              </a:rPr>
              <a:t>untuk</a:t>
            </a:r>
            <a:r>
              <a:rPr lang="en-US" sz="2231" spc="66" dirty="0">
                <a:solidFill>
                  <a:srgbClr val="FFFFFF"/>
                </a:solidFill>
                <a:latin typeface="Poppins"/>
                <a:ea typeface="Poppins"/>
                <a:cs typeface="Poppins"/>
                <a:sym typeface="Poppins"/>
              </a:rPr>
              <a:t> engagement </a:t>
            </a:r>
            <a:r>
              <a:rPr lang="en-US" sz="2231" spc="66" dirty="0" err="1">
                <a:solidFill>
                  <a:srgbClr val="FFFFFF"/>
                </a:solidFill>
                <a:latin typeface="Poppins"/>
                <a:ea typeface="Poppins"/>
                <a:cs typeface="Poppins"/>
                <a:sym typeface="Poppins"/>
              </a:rPr>
              <a:t>tinggi</a:t>
            </a:r>
            <a:r>
              <a:rPr lang="en-US" sz="2231" spc="66" dirty="0">
                <a:solidFill>
                  <a:srgbClr val="FFFFFF"/>
                </a:solidFill>
                <a:latin typeface="Poppins"/>
                <a:ea typeface="Poppins"/>
                <a:cs typeface="Poppins"/>
                <a:sym typeface="Poppins"/>
              </a:rPr>
              <a:t>.</a:t>
            </a:r>
          </a:p>
          <a:p>
            <a:pPr algn="just">
              <a:lnSpc>
                <a:spcPts val="3346"/>
              </a:lnSpc>
            </a:pPr>
            <a:endParaRPr lang="en-US" sz="2231" spc="66" dirty="0">
              <a:solidFill>
                <a:srgbClr val="FFFFFF"/>
              </a:solidFill>
              <a:latin typeface="Poppins"/>
              <a:ea typeface="Poppins"/>
              <a:cs typeface="Poppins"/>
              <a:sym typeface="Poppins"/>
            </a:endParaRPr>
          </a:p>
          <a:p>
            <a:pPr marL="481694" lvl="1" indent="-240847" algn="just">
              <a:lnSpc>
                <a:spcPts val="3346"/>
              </a:lnSpc>
              <a:buFont typeface="Arial"/>
              <a:buChar char="•"/>
            </a:pPr>
            <a:r>
              <a:rPr lang="en-US" sz="2231" spc="66" dirty="0">
                <a:solidFill>
                  <a:srgbClr val="FFFFFF"/>
                </a:solidFill>
                <a:latin typeface="Poppins"/>
                <a:ea typeface="Poppins"/>
                <a:cs typeface="Poppins"/>
                <a:sym typeface="Poppins"/>
              </a:rPr>
              <a:t>Top 10 Country</a:t>
            </a:r>
          </a:p>
          <a:p>
            <a:pPr algn="just">
              <a:lnSpc>
                <a:spcPts val="3346"/>
              </a:lnSpc>
            </a:pPr>
            <a:r>
              <a:rPr lang="en-US" sz="2231" spc="66" dirty="0">
                <a:solidFill>
                  <a:srgbClr val="FFFFFF"/>
                </a:solidFill>
                <a:latin typeface="Poppins"/>
                <a:ea typeface="Poppins"/>
                <a:cs typeface="Poppins"/>
                <a:sym typeface="Poppins"/>
              </a:rPr>
              <a:t>Insight: AS </a:t>
            </a:r>
            <a:r>
              <a:rPr lang="en-US" sz="2231" spc="66" dirty="0" err="1">
                <a:solidFill>
                  <a:srgbClr val="FFFFFF"/>
                </a:solidFill>
                <a:latin typeface="Poppins"/>
                <a:ea typeface="Poppins"/>
                <a:cs typeface="Poppins"/>
                <a:sym typeface="Poppins"/>
              </a:rPr>
              <a:t>unggul</a:t>
            </a:r>
            <a:r>
              <a:rPr lang="en-US" sz="2231" spc="66" dirty="0">
                <a:solidFill>
                  <a:srgbClr val="FFFFFF"/>
                </a:solidFill>
                <a:latin typeface="Poppins"/>
                <a:ea typeface="Poppins"/>
                <a:cs typeface="Poppins"/>
                <a:sym typeface="Poppins"/>
              </a:rPr>
              <a:t> (±3.000 judul), diikuti India, Inggris, </a:t>
            </a:r>
            <a:r>
              <a:rPr lang="en-US" sz="2231" spc="66" dirty="0" err="1">
                <a:solidFill>
                  <a:srgbClr val="FFFFFF"/>
                </a:solidFill>
                <a:latin typeface="Poppins"/>
                <a:ea typeface="Poppins"/>
                <a:cs typeface="Poppins"/>
                <a:sym typeface="Poppins"/>
              </a:rPr>
              <a:t>Jepang</a:t>
            </a:r>
            <a:r>
              <a:rPr lang="en-US" sz="2231" spc="66" dirty="0">
                <a:solidFill>
                  <a:srgbClr val="FFFFFF"/>
                </a:solidFill>
                <a:latin typeface="Poppins"/>
                <a:ea typeface="Poppins"/>
                <a:cs typeface="Poppins"/>
                <a:sym typeface="Poppins"/>
              </a:rPr>
              <a:t>, Korea.</a:t>
            </a:r>
          </a:p>
          <a:p>
            <a:pPr algn="just">
              <a:lnSpc>
                <a:spcPts val="3346"/>
              </a:lnSpc>
            </a:pPr>
            <a:r>
              <a:rPr lang="en-US" sz="2231" spc="66" dirty="0" err="1">
                <a:solidFill>
                  <a:srgbClr val="FFFFFF"/>
                </a:solidFill>
                <a:latin typeface="Poppins"/>
                <a:ea typeface="Poppins"/>
                <a:cs typeface="Poppins"/>
                <a:sym typeface="Poppins"/>
              </a:rPr>
              <a:t>Evaluasi</a:t>
            </a:r>
            <a:r>
              <a:rPr lang="en-US" sz="2231" spc="66" dirty="0">
                <a:solidFill>
                  <a:srgbClr val="FFFFFF"/>
                </a:solidFill>
                <a:latin typeface="Poppins"/>
                <a:ea typeface="Poppins"/>
                <a:cs typeface="Poppins"/>
                <a:sym typeface="Poppins"/>
              </a:rPr>
              <a:t>: </a:t>
            </a:r>
            <a:r>
              <a:rPr lang="en-US" sz="2231" spc="66" dirty="0" err="1">
                <a:solidFill>
                  <a:srgbClr val="FFFFFF"/>
                </a:solidFill>
                <a:latin typeface="Poppins"/>
                <a:ea typeface="Poppins"/>
                <a:cs typeface="Poppins"/>
                <a:sym typeface="Poppins"/>
              </a:rPr>
              <a:t>Perbanyak</a:t>
            </a:r>
            <a:r>
              <a:rPr lang="en-US" sz="2231" spc="66" dirty="0">
                <a:solidFill>
                  <a:srgbClr val="FFFFFF"/>
                </a:solidFill>
                <a:latin typeface="Poppins"/>
                <a:ea typeface="Poppins"/>
                <a:cs typeface="Poppins"/>
                <a:sym typeface="Poppins"/>
              </a:rPr>
              <a:t> konten Asia </a:t>
            </a:r>
            <a:r>
              <a:rPr lang="en-US" sz="2231" spc="66" dirty="0" err="1">
                <a:solidFill>
                  <a:srgbClr val="FFFFFF"/>
                </a:solidFill>
                <a:latin typeface="Poppins"/>
                <a:ea typeface="Poppins"/>
                <a:cs typeface="Poppins"/>
                <a:sym typeface="Poppins"/>
              </a:rPr>
              <a:t>untuk</a:t>
            </a:r>
            <a:r>
              <a:rPr lang="en-US" sz="2231" spc="66" dirty="0">
                <a:solidFill>
                  <a:srgbClr val="FFFFFF"/>
                </a:solidFill>
                <a:latin typeface="Poppins"/>
                <a:ea typeface="Poppins"/>
                <a:cs typeface="Poppins"/>
                <a:sym typeface="Poppins"/>
              </a:rPr>
              <a:t> </a:t>
            </a:r>
            <a:r>
              <a:rPr lang="en-US" sz="2231" spc="66" dirty="0" err="1">
                <a:solidFill>
                  <a:srgbClr val="FFFFFF"/>
                </a:solidFill>
                <a:latin typeface="Poppins"/>
                <a:ea typeface="Poppins"/>
                <a:cs typeface="Poppins"/>
                <a:sym typeface="Poppins"/>
              </a:rPr>
              <a:t>memperluas</a:t>
            </a:r>
            <a:r>
              <a:rPr lang="en-US" sz="2231" spc="66">
                <a:solidFill>
                  <a:srgbClr val="FFFFFF"/>
                </a:solidFill>
                <a:latin typeface="Poppins"/>
                <a:ea typeface="Poppins"/>
                <a:cs typeface="Poppins"/>
                <a:sym typeface="Poppins"/>
              </a:rPr>
              <a:t> pasar global.</a:t>
            </a:r>
          </a:p>
          <a:p>
            <a:pPr algn="just">
              <a:lnSpc>
                <a:spcPts val="3346"/>
              </a:lnSpc>
            </a:pPr>
            <a:endParaRPr lang="en-US" sz="2231" spc="66">
              <a:solidFill>
                <a:srgbClr val="FFFFFF"/>
              </a:solidFill>
              <a:latin typeface="Poppins"/>
              <a:ea typeface="Poppins"/>
              <a:cs typeface="Poppins"/>
              <a:sym typeface="Poppins"/>
            </a:endParaRPr>
          </a:p>
          <a:p>
            <a:pPr marL="481694" lvl="1" indent="-240847" algn="just">
              <a:lnSpc>
                <a:spcPts val="3346"/>
              </a:lnSpc>
              <a:buFont typeface="Arial"/>
              <a:buChar char="•"/>
            </a:pPr>
            <a:r>
              <a:rPr lang="en-US" sz="2231" spc="66" dirty="0">
                <a:solidFill>
                  <a:srgbClr val="FFFFFF"/>
                </a:solidFill>
                <a:latin typeface="Poppins"/>
                <a:ea typeface="Poppins"/>
                <a:cs typeface="Poppins"/>
                <a:sym typeface="Poppins"/>
              </a:rPr>
              <a:t>Total Film &amp; TV Show</a:t>
            </a:r>
          </a:p>
          <a:p>
            <a:pPr algn="just">
              <a:lnSpc>
                <a:spcPts val="3346"/>
              </a:lnSpc>
            </a:pPr>
            <a:r>
              <a:rPr lang="en-US" sz="2231" spc="66" dirty="0">
                <a:solidFill>
                  <a:srgbClr val="FFFFFF"/>
                </a:solidFill>
                <a:latin typeface="Poppins"/>
                <a:ea typeface="Poppins"/>
                <a:cs typeface="Poppins"/>
                <a:sym typeface="Poppins"/>
              </a:rPr>
              <a:t>Insight: Total Film = 6.131, TV Show = 2.676.</a:t>
            </a:r>
          </a:p>
          <a:p>
            <a:pPr algn="just">
              <a:lnSpc>
                <a:spcPts val="3346"/>
              </a:lnSpc>
              <a:spcBef>
                <a:spcPct val="0"/>
              </a:spcBef>
            </a:pPr>
            <a:r>
              <a:rPr lang="en-US" sz="2231" spc="66" dirty="0" err="1">
                <a:solidFill>
                  <a:srgbClr val="FFFFFF"/>
                </a:solidFill>
                <a:latin typeface="Poppins"/>
                <a:ea typeface="Poppins"/>
                <a:cs typeface="Poppins"/>
                <a:sym typeface="Poppins"/>
              </a:rPr>
              <a:t>Evaluasi</a:t>
            </a:r>
            <a:r>
              <a:rPr lang="en-US" sz="2231" spc="66" dirty="0">
                <a:solidFill>
                  <a:srgbClr val="FFFFFF"/>
                </a:solidFill>
                <a:latin typeface="Poppins"/>
                <a:ea typeface="Poppins"/>
                <a:cs typeface="Poppins"/>
                <a:sym typeface="Poppins"/>
              </a:rPr>
              <a:t>: Netflix </a:t>
            </a:r>
            <a:r>
              <a:rPr lang="en-US" sz="2231" spc="66" dirty="0" err="1">
                <a:solidFill>
                  <a:srgbClr val="FFFFFF"/>
                </a:solidFill>
                <a:latin typeface="Poppins"/>
                <a:ea typeface="Poppins"/>
                <a:cs typeface="Poppins"/>
                <a:sym typeface="Poppins"/>
              </a:rPr>
              <a:t>dapat</a:t>
            </a:r>
            <a:r>
              <a:rPr lang="en-US" sz="2231" spc="66" dirty="0">
                <a:solidFill>
                  <a:srgbClr val="FFFFFF"/>
                </a:solidFill>
                <a:latin typeface="Poppins"/>
                <a:ea typeface="Poppins"/>
                <a:cs typeface="Poppins"/>
                <a:sym typeface="Poppins"/>
              </a:rPr>
              <a:t> menambah serial TV agar </a:t>
            </a:r>
            <a:r>
              <a:rPr lang="en-US" sz="2231" spc="66" dirty="0" err="1">
                <a:solidFill>
                  <a:srgbClr val="FFFFFF"/>
                </a:solidFill>
                <a:latin typeface="Poppins"/>
                <a:ea typeface="Poppins"/>
                <a:cs typeface="Poppins"/>
                <a:sym typeface="Poppins"/>
              </a:rPr>
              <a:t>seimbang</a:t>
            </a:r>
            <a:r>
              <a:rPr lang="en-US" sz="2231" spc="66" dirty="0">
                <a:solidFill>
                  <a:srgbClr val="FFFFFF"/>
                </a:solidFill>
                <a:latin typeface="Poppins"/>
                <a:ea typeface="Poppins"/>
                <a:cs typeface="Poppins"/>
                <a:sym typeface="Poppins"/>
              </a:rPr>
              <a:t> dengan film.</a:t>
            </a:r>
          </a:p>
          <a:p>
            <a:pPr algn="just">
              <a:lnSpc>
                <a:spcPts val="3346"/>
              </a:lnSpc>
              <a:spcBef>
                <a:spcPct val="0"/>
              </a:spcBef>
            </a:pPr>
            <a:endParaRPr lang="en-US" sz="2231" spc="66" dirty="0">
              <a:solidFill>
                <a:srgbClr val="FFFFFF"/>
              </a:solidFill>
              <a:latin typeface="Poppins"/>
              <a:ea typeface="Poppins"/>
              <a:cs typeface="Poppins"/>
              <a:sym typeface="Poppi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grpSp>
        <p:nvGrpSpPr>
          <p:cNvPr id="2" name="Group 2"/>
          <p:cNvGrpSpPr/>
          <p:nvPr/>
        </p:nvGrpSpPr>
        <p:grpSpPr>
          <a:xfrm>
            <a:off x="-187681" y="10119053"/>
            <a:ext cx="2283181" cy="167947"/>
            <a:chOff x="0" y="0"/>
            <a:chExt cx="601332" cy="44233"/>
          </a:xfrm>
        </p:grpSpPr>
        <p:sp>
          <p:nvSpPr>
            <p:cNvPr id="3" name="Freeform 3"/>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4" name="TextBox 4"/>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grpSp>
        <p:nvGrpSpPr>
          <p:cNvPr id="5" name="Group 5"/>
          <p:cNvGrpSpPr/>
          <p:nvPr/>
        </p:nvGrpSpPr>
        <p:grpSpPr>
          <a:xfrm>
            <a:off x="2095500" y="0"/>
            <a:ext cx="16192500" cy="172508"/>
            <a:chOff x="0" y="0"/>
            <a:chExt cx="4264691" cy="45434"/>
          </a:xfrm>
        </p:grpSpPr>
        <p:sp>
          <p:nvSpPr>
            <p:cNvPr id="6" name="Freeform 6"/>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7" name="TextBox 7"/>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sp>
        <p:nvSpPr>
          <p:cNvPr id="8" name="Freeform 8"/>
          <p:cNvSpPr/>
          <p:nvPr/>
        </p:nvSpPr>
        <p:spPr>
          <a:xfrm>
            <a:off x="-187681" y="203550"/>
            <a:ext cx="18677716" cy="10083450"/>
          </a:xfrm>
          <a:custGeom>
            <a:avLst/>
            <a:gdLst/>
            <a:ahLst/>
            <a:cxnLst/>
            <a:rect l="l" t="t" r="r" b="b"/>
            <a:pathLst>
              <a:path w="18677716" h="10083450">
                <a:moveTo>
                  <a:pt x="0" y="0"/>
                </a:moveTo>
                <a:lnTo>
                  <a:pt x="18677716" y="0"/>
                </a:lnTo>
                <a:lnTo>
                  <a:pt x="18677716" y="10083450"/>
                </a:lnTo>
                <a:lnTo>
                  <a:pt x="0" y="10083450"/>
                </a:lnTo>
                <a:lnTo>
                  <a:pt x="0" y="0"/>
                </a:lnTo>
                <a:close/>
              </a:path>
            </a:pathLst>
          </a:custGeom>
          <a:blipFill>
            <a:blip r:embed="rId2">
              <a:alphaModFix amt="70000"/>
            </a:blip>
            <a:stretch>
              <a:fillRect l="-5687" t="-18114" r="-8109"/>
            </a:stretch>
          </a:blipFill>
        </p:spPr>
      </p:sp>
      <p:sp>
        <p:nvSpPr>
          <p:cNvPr id="9" name="TextBox 9"/>
          <p:cNvSpPr txBox="1"/>
          <p:nvPr/>
        </p:nvSpPr>
        <p:spPr>
          <a:xfrm>
            <a:off x="5974136" y="4448175"/>
            <a:ext cx="6339728" cy="1381125"/>
          </a:xfrm>
          <a:prstGeom prst="rect">
            <a:avLst/>
          </a:prstGeom>
        </p:spPr>
        <p:txBody>
          <a:bodyPr lIns="0" tIns="0" rIns="0" bIns="0" rtlCol="0" anchor="t">
            <a:spAutoFit/>
          </a:bodyPr>
          <a:lstStyle/>
          <a:p>
            <a:pPr algn="l">
              <a:lnSpc>
                <a:spcPts val="10800"/>
              </a:lnSpc>
            </a:pPr>
            <a:r>
              <a:rPr lang="en-US" sz="9000" b="1">
                <a:solidFill>
                  <a:srgbClr val="FF3131"/>
                </a:solidFill>
                <a:latin typeface="Aileron Bold"/>
                <a:ea typeface="Aileron Bold"/>
                <a:cs typeface="Aileron Bold"/>
                <a:sym typeface="Aileron Bold"/>
              </a:rPr>
              <a:t>Thank You</a:t>
            </a:r>
          </a:p>
        </p:txBody>
      </p:sp>
      <p:sp>
        <p:nvSpPr>
          <p:cNvPr id="10" name="TextBox 10"/>
          <p:cNvSpPr txBox="1"/>
          <p:nvPr/>
        </p:nvSpPr>
        <p:spPr>
          <a:xfrm>
            <a:off x="7837055" y="6030022"/>
            <a:ext cx="1903661" cy="422910"/>
          </a:xfrm>
          <a:prstGeom prst="rect">
            <a:avLst/>
          </a:prstGeom>
        </p:spPr>
        <p:txBody>
          <a:bodyPr lIns="0" tIns="0" rIns="0" bIns="0" rtlCol="0" anchor="t">
            <a:spAutoFit/>
          </a:bodyPr>
          <a:lstStyle/>
          <a:p>
            <a:pPr algn="ctr">
              <a:lnSpc>
                <a:spcPts val="3599"/>
              </a:lnSpc>
              <a:spcBef>
                <a:spcPct val="0"/>
              </a:spcBef>
            </a:pPr>
            <a:r>
              <a:rPr lang="en-US" sz="2399" spc="71">
                <a:solidFill>
                  <a:srgbClr val="FFC1BA"/>
                </a:solidFill>
                <a:latin typeface="Aileron"/>
                <a:ea typeface="Aileron"/>
                <a:cs typeface="Aileron"/>
                <a:sym typeface="Aileron"/>
              </a:rPr>
              <a:t>Kelompok 19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grpSp>
        <p:nvGrpSpPr>
          <p:cNvPr id="2" name="Group 2"/>
          <p:cNvGrpSpPr/>
          <p:nvPr/>
        </p:nvGrpSpPr>
        <p:grpSpPr>
          <a:xfrm>
            <a:off x="14573789" y="2746173"/>
            <a:ext cx="2754769" cy="3421973"/>
            <a:chOff x="0" y="0"/>
            <a:chExt cx="3673025" cy="4562630"/>
          </a:xfrm>
        </p:grpSpPr>
        <p:grpSp>
          <p:nvGrpSpPr>
            <p:cNvPr id="3" name="Group 3"/>
            <p:cNvGrpSpPr/>
            <p:nvPr/>
          </p:nvGrpSpPr>
          <p:grpSpPr>
            <a:xfrm rot="-5400000">
              <a:off x="261606" y="1151211"/>
              <a:ext cx="4562630" cy="2260208"/>
              <a:chOff x="0" y="0"/>
              <a:chExt cx="653128" cy="323543"/>
            </a:xfrm>
          </p:grpSpPr>
          <p:sp>
            <p:nvSpPr>
              <p:cNvPr id="4" name="Freeform 4"/>
              <p:cNvSpPr/>
              <p:nvPr/>
            </p:nvSpPr>
            <p:spPr>
              <a:xfrm>
                <a:off x="0" y="0"/>
                <a:ext cx="653128" cy="323543"/>
              </a:xfrm>
              <a:custGeom>
                <a:avLst/>
                <a:gdLst/>
                <a:ahLst/>
                <a:cxnLst/>
                <a:rect l="l" t="t" r="r" b="b"/>
                <a:pathLst>
                  <a:path w="653128" h="323543">
                    <a:moveTo>
                      <a:pt x="217827" y="304474"/>
                    </a:moveTo>
                    <a:cubicBezTo>
                      <a:pt x="251311" y="315987"/>
                      <a:pt x="289378" y="323543"/>
                      <a:pt x="326740" y="323543"/>
                    </a:cubicBezTo>
                    <a:cubicBezTo>
                      <a:pt x="364103" y="323543"/>
                      <a:pt x="400055" y="317066"/>
                      <a:pt x="433186" y="305552"/>
                    </a:cubicBezTo>
                    <a:cubicBezTo>
                      <a:pt x="433892" y="305192"/>
                      <a:pt x="434596" y="305192"/>
                      <a:pt x="435301" y="304833"/>
                    </a:cubicBezTo>
                    <a:cubicBezTo>
                      <a:pt x="559723" y="258778"/>
                      <a:pt x="651366" y="137164"/>
                      <a:pt x="653128" y="5908"/>
                    </a:cubicBezTo>
                    <a:lnTo>
                      <a:pt x="653128" y="0"/>
                    </a:lnTo>
                    <a:lnTo>
                      <a:pt x="0" y="0"/>
                    </a:lnTo>
                    <a:lnTo>
                      <a:pt x="0" y="5904"/>
                    </a:lnTo>
                    <a:cubicBezTo>
                      <a:pt x="1762" y="137883"/>
                      <a:pt x="91995" y="259498"/>
                      <a:pt x="217827" y="304474"/>
                    </a:cubicBezTo>
                    <a:close/>
                  </a:path>
                </a:pathLst>
              </a:custGeom>
              <a:solidFill>
                <a:srgbClr val="000000">
                  <a:alpha val="0"/>
                </a:srgbClr>
              </a:solidFill>
              <a:ln w="76200" cap="sq">
                <a:solidFill>
                  <a:srgbClr val="960909"/>
                </a:solidFill>
                <a:prstDash val="solid"/>
                <a:miter/>
              </a:ln>
            </p:spPr>
          </p:sp>
          <p:sp>
            <p:nvSpPr>
              <p:cNvPr id="5" name="TextBox 5"/>
              <p:cNvSpPr txBox="1"/>
              <p:nvPr/>
            </p:nvSpPr>
            <p:spPr>
              <a:xfrm>
                <a:off x="0" y="-57150"/>
                <a:ext cx="653128" cy="253693"/>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0" y="101600"/>
              <a:ext cx="1526374" cy="4355580"/>
              <a:chOff x="0" y="0"/>
              <a:chExt cx="301506" cy="860362"/>
            </a:xfrm>
          </p:grpSpPr>
          <p:sp>
            <p:nvSpPr>
              <p:cNvPr id="7" name="Freeform 7"/>
              <p:cNvSpPr/>
              <p:nvPr/>
            </p:nvSpPr>
            <p:spPr>
              <a:xfrm>
                <a:off x="0" y="0"/>
                <a:ext cx="301506" cy="860362"/>
              </a:xfrm>
              <a:custGeom>
                <a:avLst/>
                <a:gdLst/>
                <a:ahLst/>
                <a:cxnLst/>
                <a:rect l="l" t="t" r="r" b="b"/>
                <a:pathLst>
                  <a:path w="301506" h="860362">
                    <a:moveTo>
                      <a:pt x="0" y="0"/>
                    </a:moveTo>
                    <a:lnTo>
                      <a:pt x="301506" y="0"/>
                    </a:lnTo>
                    <a:lnTo>
                      <a:pt x="301506" y="860362"/>
                    </a:lnTo>
                    <a:lnTo>
                      <a:pt x="0" y="860362"/>
                    </a:lnTo>
                    <a:close/>
                  </a:path>
                </a:pathLst>
              </a:custGeom>
              <a:solidFill>
                <a:srgbClr val="191919"/>
              </a:solidFill>
            </p:spPr>
          </p:sp>
          <p:sp>
            <p:nvSpPr>
              <p:cNvPr id="8" name="TextBox 8"/>
              <p:cNvSpPr txBox="1"/>
              <p:nvPr/>
            </p:nvSpPr>
            <p:spPr>
              <a:xfrm>
                <a:off x="0" y="-57150"/>
                <a:ext cx="301506" cy="917512"/>
              </a:xfrm>
              <a:prstGeom prst="rect">
                <a:avLst/>
              </a:prstGeom>
            </p:spPr>
            <p:txBody>
              <a:bodyPr lIns="50800" tIns="50800" rIns="50800" bIns="50800" rtlCol="0" anchor="ctr"/>
              <a:lstStyle/>
              <a:p>
                <a:pPr algn="ctr">
                  <a:lnSpc>
                    <a:spcPts val="3299"/>
                  </a:lnSpc>
                </a:pPr>
                <a:endParaRPr/>
              </a:p>
            </p:txBody>
          </p:sp>
        </p:grpSp>
      </p:grpSp>
      <p:grpSp>
        <p:nvGrpSpPr>
          <p:cNvPr id="9" name="Group 9"/>
          <p:cNvGrpSpPr/>
          <p:nvPr/>
        </p:nvGrpSpPr>
        <p:grpSpPr>
          <a:xfrm>
            <a:off x="12925147" y="2822373"/>
            <a:ext cx="2653673" cy="3280781"/>
            <a:chOff x="0" y="0"/>
            <a:chExt cx="698910" cy="864074"/>
          </a:xfrm>
        </p:grpSpPr>
        <p:sp>
          <p:nvSpPr>
            <p:cNvPr id="10" name="Freeform 10"/>
            <p:cNvSpPr/>
            <p:nvPr/>
          </p:nvSpPr>
          <p:spPr>
            <a:xfrm>
              <a:off x="0" y="0"/>
              <a:ext cx="698910" cy="864074"/>
            </a:xfrm>
            <a:custGeom>
              <a:avLst/>
              <a:gdLst/>
              <a:ahLst/>
              <a:cxnLst/>
              <a:rect l="l" t="t" r="r" b="b"/>
              <a:pathLst>
                <a:path w="698910" h="864074">
                  <a:moveTo>
                    <a:pt x="0" y="0"/>
                  </a:moveTo>
                  <a:lnTo>
                    <a:pt x="698910" y="0"/>
                  </a:lnTo>
                  <a:lnTo>
                    <a:pt x="698910" y="864074"/>
                  </a:lnTo>
                  <a:lnTo>
                    <a:pt x="0" y="864074"/>
                  </a:lnTo>
                  <a:close/>
                </a:path>
              </a:pathLst>
            </a:custGeom>
            <a:solidFill>
              <a:srgbClr val="191919"/>
            </a:solidFill>
          </p:spPr>
        </p:sp>
        <p:sp>
          <p:nvSpPr>
            <p:cNvPr id="11" name="TextBox 11"/>
            <p:cNvSpPr txBox="1"/>
            <p:nvPr/>
          </p:nvSpPr>
          <p:spPr>
            <a:xfrm>
              <a:off x="0" y="-57150"/>
              <a:ext cx="698910" cy="921224"/>
            </a:xfrm>
            <a:prstGeom prst="rect">
              <a:avLst/>
            </a:prstGeom>
          </p:spPr>
          <p:txBody>
            <a:bodyPr lIns="50800" tIns="50800" rIns="50800" bIns="50800" rtlCol="0" anchor="ctr"/>
            <a:lstStyle/>
            <a:p>
              <a:pPr algn="ctr">
                <a:lnSpc>
                  <a:spcPts val="3299"/>
                </a:lnSpc>
              </a:pPr>
              <a:endParaRPr/>
            </a:p>
          </p:txBody>
        </p:sp>
      </p:grpSp>
      <p:sp>
        <p:nvSpPr>
          <p:cNvPr id="12" name="AutoShape 12"/>
          <p:cNvSpPr/>
          <p:nvPr/>
        </p:nvSpPr>
        <p:spPr>
          <a:xfrm>
            <a:off x="1028700" y="2746173"/>
            <a:ext cx="14614227" cy="0"/>
          </a:xfrm>
          <a:prstGeom prst="line">
            <a:avLst/>
          </a:prstGeom>
          <a:ln w="76200" cap="flat">
            <a:solidFill>
              <a:srgbClr val="960909"/>
            </a:solidFill>
            <a:prstDash val="solid"/>
            <a:headEnd type="none" w="sm" len="sm"/>
            <a:tailEnd type="none" w="sm" len="sm"/>
          </a:ln>
        </p:spPr>
      </p:sp>
      <p:grpSp>
        <p:nvGrpSpPr>
          <p:cNvPr id="13" name="Group 13"/>
          <p:cNvGrpSpPr/>
          <p:nvPr/>
        </p:nvGrpSpPr>
        <p:grpSpPr>
          <a:xfrm>
            <a:off x="1053639" y="6141127"/>
            <a:ext cx="2756361" cy="3421973"/>
            <a:chOff x="0" y="0"/>
            <a:chExt cx="3675148" cy="4562630"/>
          </a:xfrm>
        </p:grpSpPr>
        <p:grpSp>
          <p:nvGrpSpPr>
            <p:cNvPr id="14" name="Group 14"/>
            <p:cNvGrpSpPr/>
            <p:nvPr/>
          </p:nvGrpSpPr>
          <p:grpSpPr>
            <a:xfrm rot="5400000">
              <a:off x="-1151211" y="1151211"/>
              <a:ext cx="4562630" cy="2260208"/>
              <a:chOff x="0" y="0"/>
              <a:chExt cx="653128" cy="323543"/>
            </a:xfrm>
          </p:grpSpPr>
          <p:sp>
            <p:nvSpPr>
              <p:cNvPr id="15" name="Freeform 15"/>
              <p:cNvSpPr/>
              <p:nvPr/>
            </p:nvSpPr>
            <p:spPr>
              <a:xfrm>
                <a:off x="0" y="0"/>
                <a:ext cx="653128" cy="323543"/>
              </a:xfrm>
              <a:custGeom>
                <a:avLst/>
                <a:gdLst/>
                <a:ahLst/>
                <a:cxnLst/>
                <a:rect l="l" t="t" r="r" b="b"/>
                <a:pathLst>
                  <a:path w="653128" h="323543">
                    <a:moveTo>
                      <a:pt x="217827" y="304474"/>
                    </a:moveTo>
                    <a:cubicBezTo>
                      <a:pt x="251311" y="315987"/>
                      <a:pt x="289378" y="323543"/>
                      <a:pt x="326740" y="323543"/>
                    </a:cubicBezTo>
                    <a:cubicBezTo>
                      <a:pt x="364103" y="323543"/>
                      <a:pt x="400055" y="317066"/>
                      <a:pt x="433186" y="305552"/>
                    </a:cubicBezTo>
                    <a:cubicBezTo>
                      <a:pt x="433892" y="305192"/>
                      <a:pt x="434596" y="305192"/>
                      <a:pt x="435301" y="304833"/>
                    </a:cubicBezTo>
                    <a:cubicBezTo>
                      <a:pt x="559723" y="258778"/>
                      <a:pt x="651366" y="137164"/>
                      <a:pt x="653128" y="5908"/>
                    </a:cubicBezTo>
                    <a:lnTo>
                      <a:pt x="653128" y="0"/>
                    </a:lnTo>
                    <a:lnTo>
                      <a:pt x="0" y="0"/>
                    </a:lnTo>
                    <a:lnTo>
                      <a:pt x="0" y="5904"/>
                    </a:lnTo>
                    <a:cubicBezTo>
                      <a:pt x="1762" y="137883"/>
                      <a:pt x="91995" y="259498"/>
                      <a:pt x="217827" y="304474"/>
                    </a:cubicBezTo>
                    <a:close/>
                  </a:path>
                </a:pathLst>
              </a:custGeom>
              <a:solidFill>
                <a:srgbClr val="000000">
                  <a:alpha val="0"/>
                </a:srgbClr>
              </a:solidFill>
              <a:ln w="76200" cap="sq">
                <a:solidFill>
                  <a:srgbClr val="960909"/>
                </a:solidFill>
                <a:prstDash val="solid"/>
                <a:miter/>
              </a:ln>
            </p:spPr>
          </p:sp>
          <p:sp>
            <p:nvSpPr>
              <p:cNvPr id="16" name="TextBox 16"/>
              <p:cNvSpPr txBox="1"/>
              <p:nvPr/>
            </p:nvSpPr>
            <p:spPr>
              <a:xfrm>
                <a:off x="0" y="-57150"/>
                <a:ext cx="653128" cy="253693"/>
              </a:xfrm>
              <a:prstGeom prst="rect">
                <a:avLst/>
              </a:prstGeom>
            </p:spPr>
            <p:txBody>
              <a:bodyPr lIns="50800" tIns="50800" rIns="50800" bIns="50800" rtlCol="0" anchor="ctr"/>
              <a:lstStyle/>
              <a:p>
                <a:pPr algn="ctr">
                  <a:lnSpc>
                    <a:spcPts val="3299"/>
                  </a:lnSpc>
                </a:pPr>
                <a:endParaRPr/>
              </a:p>
            </p:txBody>
          </p:sp>
        </p:grpSp>
        <p:grpSp>
          <p:nvGrpSpPr>
            <p:cNvPr id="17" name="Group 17"/>
            <p:cNvGrpSpPr/>
            <p:nvPr/>
          </p:nvGrpSpPr>
          <p:grpSpPr>
            <a:xfrm>
              <a:off x="2148775" y="101600"/>
              <a:ext cx="1526374" cy="4355580"/>
              <a:chOff x="0" y="0"/>
              <a:chExt cx="301506" cy="860362"/>
            </a:xfrm>
          </p:grpSpPr>
          <p:sp>
            <p:nvSpPr>
              <p:cNvPr id="18" name="Freeform 18"/>
              <p:cNvSpPr/>
              <p:nvPr/>
            </p:nvSpPr>
            <p:spPr>
              <a:xfrm>
                <a:off x="0" y="0"/>
                <a:ext cx="301506" cy="860362"/>
              </a:xfrm>
              <a:custGeom>
                <a:avLst/>
                <a:gdLst/>
                <a:ahLst/>
                <a:cxnLst/>
                <a:rect l="l" t="t" r="r" b="b"/>
                <a:pathLst>
                  <a:path w="301506" h="860362">
                    <a:moveTo>
                      <a:pt x="0" y="0"/>
                    </a:moveTo>
                    <a:lnTo>
                      <a:pt x="301506" y="0"/>
                    </a:lnTo>
                    <a:lnTo>
                      <a:pt x="301506" y="860362"/>
                    </a:lnTo>
                    <a:lnTo>
                      <a:pt x="0" y="860362"/>
                    </a:lnTo>
                    <a:close/>
                  </a:path>
                </a:pathLst>
              </a:custGeom>
              <a:solidFill>
                <a:srgbClr val="191919"/>
              </a:solidFill>
            </p:spPr>
          </p:sp>
          <p:sp>
            <p:nvSpPr>
              <p:cNvPr id="19" name="TextBox 19"/>
              <p:cNvSpPr txBox="1"/>
              <p:nvPr/>
            </p:nvSpPr>
            <p:spPr>
              <a:xfrm>
                <a:off x="0" y="-57150"/>
                <a:ext cx="301506" cy="917512"/>
              </a:xfrm>
              <a:prstGeom prst="rect">
                <a:avLst/>
              </a:prstGeom>
            </p:spPr>
            <p:txBody>
              <a:bodyPr lIns="50800" tIns="50800" rIns="50800" bIns="50800" rtlCol="0" anchor="ctr"/>
              <a:lstStyle/>
              <a:p>
                <a:pPr algn="ctr">
                  <a:lnSpc>
                    <a:spcPts val="3299"/>
                  </a:lnSpc>
                </a:pPr>
                <a:endParaRPr/>
              </a:p>
            </p:txBody>
          </p:sp>
        </p:grpSp>
      </p:grpSp>
      <p:sp>
        <p:nvSpPr>
          <p:cNvPr id="20" name="AutoShape 20"/>
          <p:cNvSpPr/>
          <p:nvPr/>
        </p:nvSpPr>
        <p:spPr>
          <a:xfrm rot="-11689">
            <a:off x="2720724" y="9538455"/>
            <a:ext cx="14495856" cy="0"/>
          </a:xfrm>
          <a:prstGeom prst="line">
            <a:avLst/>
          </a:prstGeom>
          <a:ln w="76200" cap="flat">
            <a:solidFill>
              <a:srgbClr val="960909"/>
            </a:solidFill>
            <a:prstDash val="solid"/>
            <a:headEnd type="none" w="sm" len="sm"/>
            <a:tailEnd type="none" w="sm" len="sm"/>
          </a:ln>
        </p:spPr>
      </p:sp>
      <p:grpSp>
        <p:nvGrpSpPr>
          <p:cNvPr id="21" name="Group 21"/>
          <p:cNvGrpSpPr/>
          <p:nvPr/>
        </p:nvGrpSpPr>
        <p:grpSpPr>
          <a:xfrm>
            <a:off x="16192500" y="10137246"/>
            <a:ext cx="2283181" cy="167947"/>
            <a:chOff x="0" y="0"/>
            <a:chExt cx="601332" cy="44233"/>
          </a:xfrm>
        </p:grpSpPr>
        <p:sp>
          <p:nvSpPr>
            <p:cNvPr id="22" name="Freeform 22"/>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23" name="TextBox 23"/>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grpSp>
        <p:nvGrpSpPr>
          <p:cNvPr id="24" name="Group 24"/>
          <p:cNvGrpSpPr/>
          <p:nvPr/>
        </p:nvGrpSpPr>
        <p:grpSpPr>
          <a:xfrm>
            <a:off x="0" y="0"/>
            <a:ext cx="16192500" cy="172508"/>
            <a:chOff x="0" y="0"/>
            <a:chExt cx="4264691" cy="45434"/>
          </a:xfrm>
        </p:grpSpPr>
        <p:sp>
          <p:nvSpPr>
            <p:cNvPr id="25" name="Freeform 25"/>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26" name="TextBox 26"/>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sp>
        <p:nvSpPr>
          <p:cNvPr id="27" name="AutoShape 27"/>
          <p:cNvSpPr/>
          <p:nvPr/>
        </p:nvSpPr>
        <p:spPr>
          <a:xfrm>
            <a:off x="2774909" y="6134100"/>
            <a:ext cx="12922291" cy="0"/>
          </a:xfrm>
          <a:prstGeom prst="line">
            <a:avLst/>
          </a:prstGeom>
          <a:ln w="76200" cap="flat">
            <a:solidFill>
              <a:srgbClr val="960909"/>
            </a:solidFill>
            <a:prstDash val="solid"/>
            <a:headEnd type="none" w="sm" len="sm"/>
            <a:tailEnd type="none" w="sm" len="sm"/>
          </a:ln>
        </p:spPr>
      </p:sp>
      <p:sp>
        <p:nvSpPr>
          <p:cNvPr id="28" name="AutoShape 28"/>
          <p:cNvSpPr/>
          <p:nvPr/>
        </p:nvSpPr>
        <p:spPr>
          <a:xfrm rot="5400000">
            <a:off x="2224899" y="3161554"/>
            <a:ext cx="830763" cy="0"/>
          </a:xfrm>
          <a:prstGeom prst="line">
            <a:avLst/>
          </a:prstGeom>
          <a:ln w="76200" cap="flat">
            <a:solidFill>
              <a:srgbClr val="960909"/>
            </a:solidFill>
            <a:prstDash val="solid"/>
            <a:headEnd type="none" w="sm" len="sm"/>
            <a:tailEnd type="oval" w="lg" len="lg"/>
          </a:ln>
        </p:spPr>
      </p:sp>
      <p:sp>
        <p:nvSpPr>
          <p:cNvPr id="29" name="AutoShape 29"/>
          <p:cNvSpPr/>
          <p:nvPr/>
        </p:nvSpPr>
        <p:spPr>
          <a:xfrm rot="5400000">
            <a:off x="6002871" y="3161554"/>
            <a:ext cx="830763" cy="0"/>
          </a:xfrm>
          <a:prstGeom prst="line">
            <a:avLst/>
          </a:prstGeom>
          <a:ln w="76200" cap="flat">
            <a:solidFill>
              <a:srgbClr val="960909"/>
            </a:solidFill>
            <a:prstDash val="solid"/>
            <a:headEnd type="none" w="sm" len="sm"/>
            <a:tailEnd type="oval" w="lg" len="lg"/>
          </a:ln>
        </p:spPr>
      </p:sp>
      <p:sp>
        <p:nvSpPr>
          <p:cNvPr id="30" name="AutoShape 30"/>
          <p:cNvSpPr/>
          <p:nvPr/>
        </p:nvSpPr>
        <p:spPr>
          <a:xfrm rot="5400000">
            <a:off x="9809418" y="3161554"/>
            <a:ext cx="830763" cy="0"/>
          </a:xfrm>
          <a:prstGeom prst="line">
            <a:avLst/>
          </a:prstGeom>
          <a:ln w="76200" cap="flat">
            <a:solidFill>
              <a:srgbClr val="960909"/>
            </a:solidFill>
            <a:prstDash val="solid"/>
            <a:headEnd type="none" w="sm" len="sm"/>
            <a:tailEnd type="oval" w="lg" len="lg"/>
          </a:ln>
        </p:spPr>
      </p:sp>
      <p:sp>
        <p:nvSpPr>
          <p:cNvPr id="31" name="AutoShape 31"/>
          <p:cNvSpPr/>
          <p:nvPr/>
        </p:nvSpPr>
        <p:spPr>
          <a:xfrm rot="5400000">
            <a:off x="13654065" y="3161554"/>
            <a:ext cx="830763" cy="0"/>
          </a:xfrm>
          <a:prstGeom prst="line">
            <a:avLst/>
          </a:prstGeom>
          <a:ln w="76200" cap="flat">
            <a:solidFill>
              <a:srgbClr val="960909"/>
            </a:solidFill>
            <a:prstDash val="solid"/>
            <a:headEnd type="none" w="sm" len="sm"/>
            <a:tailEnd type="oval" w="lg" len="lg"/>
          </a:ln>
        </p:spPr>
      </p:sp>
      <p:sp>
        <p:nvSpPr>
          <p:cNvPr id="32" name="AutoShape 32"/>
          <p:cNvSpPr/>
          <p:nvPr/>
        </p:nvSpPr>
        <p:spPr>
          <a:xfrm rot="5400000">
            <a:off x="4388921" y="6507327"/>
            <a:ext cx="830763" cy="0"/>
          </a:xfrm>
          <a:prstGeom prst="line">
            <a:avLst/>
          </a:prstGeom>
          <a:ln w="76200" cap="flat">
            <a:solidFill>
              <a:srgbClr val="960909"/>
            </a:solidFill>
            <a:prstDash val="solid"/>
            <a:headEnd type="none" w="sm" len="sm"/>
            <a:tailEnd type="oval" w="lg" len="lg"/>
          </a:ln>
        </p:spPr>
      </p:sp>
      <p:sp>
        <p:nvSpPr>
          <p:cNvPr id="33" name="AutoShape 33"/>
          <p:cNvSpPr/>
          <p:nvPr/>
        </p:nvSpPr>
        <p:spPr>
          <a:xfrm rot="5400000">
            <a:off x="8728618" y="6507327"/>
            <a:ext cx="830763" cy="0"/>
          </a:xfrm>
          <a:prstGeom prst="line">
            <a:avLst/>
          </a:prstGeom>
          <a:ln w="76200" cap="flat">
            <a:solidFill>
              <a:srgbClr val="960909"/>
            </a:solidFill>
            <a:prstDash val="solid"/>
            <a:headEnd type="none" w="sm" len="sm"/>
            <a:tailEnd type="oval" w="lg" len="lg"/>
          </a:ln>
        </p:spPr>
      </p:sp>
      <p:grpSp>
        <p:nvGrpSpPr>
          <p:cNvPr id="34" name="Group 34"/>
          <p:cNvGrpSpPr/>
          <p:nvPr/>
        </p:nvGrpSpPr>
        <p:grpSpPr>
          <a:xfrm>
            <a:off x="1028700" y="3922184"/>
            <a:ext cx="3146962" cy="1378585"/>
            <a:chOff x="0" y="0"/>
            <a:chExt cx="4195949" cy="1838113"/>
          </a:xfrm>
        </p:grpSpPr>
        <p:sp>
          <p:nvSpPr>
            <p:cNvPr id="35" name="TextBox 35"/>
            <p:cNvSpPr txBox="1"/>
            <p:nvPr/>
          </p:nvSpPr>
          <p:spPr>
            <a:xfrm>
              <a:off x="0" y="-28575"/>
              <a:ext cx="4195949" cy="672888"/>
            </a:xfrm>
            <a:prstGeom prst="rect">
              <a:avLst/>
            </a:prstGeom>
          </p:spPr>
          <p:txBody>
            <a:bodyPr lIns="0" tIns="0" rIns="0" bIns="0" rtlCol="0" anchor="t">
              <a:spAutoFit/>
            </a:bodyPr>
            <a:lstStyle/>
            <a:p>
              <a:pPr algn="ctr">
                <a:lnSpc>
                  <a:spcPts val="4160"/>
                </a:lnSpc>
              </a:pPr>
              <a:r>
                <a:rPr lang="en-US" sz="3200" spc="160">
                  <a:solidFill>
                    <a:srgbClr val="FF3131"/>
                  </a:solidFill>
                  <a:latin typeface="Aileron"/>
                  <a:ea typeface="Aileron"/>
                  <a:cs typeface="Aileron"/>
                  <a:sym typeface="Aileron"/>
                </a:rPr>
                <a:t>1</a:t>
              </a:r>
            </a:p>
          </p:txBody>
        </p:sp>
        <p:sp>
          <p:nvSpPr>
            <p:cNvPr id="36" name="TextBox 36"/>
            <p:cNvSpPr txBox="1"/>
            <p:nvPr/>
          </p:nvSpPr>
          <p:spPr>
            <a:xfrm>
              <a:off x="0" y="800523"/>
              <a:ext cx="4195949" cy="1037590"/>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Business </a:t>
              </a:r>
            </a:p>
            <a:p>
              <a:pPr algn="ctr">
                <a:lnSpc>
                  <a:spcPts val="3299"/>
                </a:lnSpc>
              </a:pPr>
              <a:r>
                <a:rPr lang="en-US" sz="2199" spc="65">
                  <a:solidFill>
                    <a:srgbClr val="FFFFFF"/>
                  </a:solidFill>
                  <a:latin typeface="Aileron"/>
                  <a:ea typeface="Aileron"/>
                  <a:cs typeface="Aileron"/>
                  <a:sym typeface="Aileron"/>
                </a:rPr>
                <a:t>Understanding </a:t>
              </a:r>
            </a:p>
          </p:txBody>
        </p:sp>
      </p:grpSp>
      <p:grpSp>
        <p:nvGrpSpPr>
          <p:cNvPr id="37" name="Group 37"/>
          <p:cNvGrpSpPr/>
          <p:nvPr/>
        </p:nvGrpSpPr>
        <p:grpSpPr>
          <a:xfrm>
            <a:off x="4806672" y="3922184"/>
            <a:ext cx="3146962" cy="1378585"/>
            <a:chOff x="0" y="0"/>
            <a:chExt cx="4195949" cy="1838113"/>
          </a:xfrm>
        </p:grpSpPr>
        <p:sp>
          <p:nvSpPr>
            <p:cNvPr id="38" name="TextBox 38"/>
            <p:cNvSpPr txBox="1"/>
            <p:nvPr/>
          </p:nvSpPr>
          <p:spPr>
            <a:xfrm>
              <a:off x="0" y="-28575"/>
              <a:ext cx="4195949" cy="672888"/>
            </a:xfrm>
            <a:prstGeom prst="rect">
              <a:avLst/>
            </a:prstGeom>
          </p:spPr>
          <p:txBody>
            <a:bodyPr lIns="0" tIns="0" rIns="0" bIns="0" rtlCol="0" anchor="t">
              <a:spAutoFit/>
            </a:bodyPr>
            <a:lstStyle/>
            <a:p>
              <a:pPr algn="ctr">
                <a:lnSpc>
                  <a:spcPts val="4160"/>
                </a:lnSpc>
              </a:pPr>
              <a:r>
                <a:rPr lang="en-US" sz="3200" spc="160">
                  <a:solidFill>
                    <a:srgbClr val="FF3131"/>
                  </a:solidFill>
                  <a:latin typeface="Aileron"/>
                  <a:ea typeface="Aileron"/>
                  <a:cs typeface="Aileron"/>
                  <a:sym typeface="Aileron"/>
                </a:rPr>
                <a:t>2</a:t>
              </a:r>
            </a:p>
          </p:txBody>
        </p:sp>
        <p:sp>
          <p:nvSpPr>
            <p:cNvPr id="39" name="TextBox 39"/>
            <p:cNvSpPr txBox="1"/>
            <p:nvPr/>
          </p:nvSpPr>
          <p:spPr>
            <a:xfrm>
              <a:off x="0" y="800523"/>
              <a:ext cx="4195949" cy="1037590"/>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Data Understanding </a:t>
              </a:r>
            </a:p>
            <a:p>
              <a:pPr algn="ctr">
                <a:lnSpc>
                  <a:spcPts val="3299"/>
                </a:lnSpc>
              </a:pPr>
              <a:endParaRPr lang="en-US" sz="2199" spc="65">
                <a:solidFill>
                  <a:srgbClr val="FFFFFF"/>
                </a:solidFill>
                <a:latin typeface="Aileron"/>
                <a:ea typeface="Aileron"/>
                <a:cs typeface="Aileron"/>
                <a:sym typeface="Aileron"/>
              </a:endParaRPr>
            </a:p>
          </p:txBody>
        </p:sp>
      </p:grpSp>
      <p:grpSp>
        <p:nvGrpSpPr>
          <p:cNvPr id="40" name="Group 40"/>
          <p:cNvGrpSpPr/>
          <p:nvPr/>
        </p:nvGrpSpPr>
        <p:grpSpPr>
          <a:xfrm>
            <a:off x="8584644" y="3922184"/>
            <a:ext cx="3280312" cy="1378585"/>
            <a:chOff x="0" y="0"/>
            <a:chExt cx="4373749" cy="1838113"/>
          </a:xfrm>
        </p:grpSpPr>
        <p:sp>
          <p:nvSpPr>
            <p:cNvPr id="41" name="TextBox 41"/>
            <p:cNvSpPr txBox="1"/>
            <p:nvPr/>
          </p:nvSpPr>
          <p:spPr>
            <a:xfrm>
              <a:off x="0" y="-28575"/>
              <a:ext cx="4373749" cy="672888"/>
            </a:xfrm>
            <a:prstGeom prst="rect">
              <a:avLst/>
            </a:prstGeom>
          </p:spPr>
          <p:txBody>
            <a:bodyPr lIns="0" tIns="0" rIns="0" bIns="0" rtlCol="0" anchor="t">
              <a:spAutoFit/>
            </a:bodyPr>
            <a:lstStyle/>
            <a:p>
              <a:pPr algn="ctr">
                <a:lnSpc>
                  <a:spcPts val="4160"/>
                </a:lnSpc>
              </a:pPr>
              <a:r>
                <a:rPr lang="en-US" sz="3200" spc="160">
                  <a:solidFill>
                    <a:srgbClr val="FF3131"/>
                  </a:solidFill>
                  <a:latin typeface="Aileron"/>
                  <a:ea typeface="Aileron"/>
                  <a:cs typeface="Aileron"/>
                  <a:sym typeface="Aileron"/>
                </a:rPr>
                <a:t>3</a:t>
              </a:r>
            </a:p>
          </p:txBody>
        </p:sp>
        <p:sp>
          <p:nvSpPr>
            <p:cNvPr id="42" name="TextBox 42"/>
            <p:cNvSpPr txBox="1"/>
            <p:nvPr/>
          </p:nvSpPr>
          <p:spPr>
            <a:xfrm>
              <a:off x="0" y="800523"/>
              <a:ext cx="4373749" cy="1037590"/>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Data Preparation </a:t>
              </a:r>
            </a:p>
            <a:p>
              <a:pPr algn="ctr">
                <a:lnSpc>
                  <a:spcPts val="3299"/>
                </a:lnSpc>
              </a:pPr>
              <a:endParaRPr lang="en-US" sz="2199" spc="65">
                <a:solidFill>
                  <a:srgbClr val="FFFFFF"/>
                </a:solidFill>
                <a:latin typeface="Aileron"/>
                <a:ea typeface="Aileron"/>
                <a:cs typeface="Aileron"/>
                <a:sym typeface="Aileron"/>
              </a:endParaRPr>
            </a:p>
          </p:txBody>
        </p:sp>
      </p:grpSp>
      <p:grpSp>
        <p:nvGrpSpPr>
          <p:cNvPr id="43" name="Group 43"/>
          <p:cNvGrpSpPr/>
          <p:nvPr/>
        </p:nvGrpSpPr>
        <p:grpSpPr>
          <a:xfrm>
            <a:off x="12495966" y="3922184"/>
            <a:ext cx="3146962" cy="969010"/>
            <a:chOff x="0" y="0"/>
            <a:chExt cx="4195949" cy="1292013"/>
          </a:xfrm>
        </p:grpSpPr>
        <p:sp>
          <p:nvSpPr>
            <p:cNvPr id="44" name="TextBox 44"/>
            <p:cNvSpPr txBox="1"/>
            <p:nvPr/>
          </p:nvSpPr>
          <p:spPr>
            <a:xfrm>
              <a:off x="0" y="-28575"/>
              <a:ext cx="4195949" cy="672888"/>
            </a:xfrm>
            <a:prstGeom prst="rect">
              <a:avLst/>
            </a:prstGeom>
          </p:spPr>
          <p:txBody>
            <a:bodyPr lIns="0" tIns="0" rIns="0" bIns="0" rtlCol="0" anchor="t">
              <a:spAutoFit/>
            </a:bodyPr>
            <a:lstStyle/>
            <a:p>
              <a:pPr algn="ctr">
                <a:lnSpc>
                  <a:spcPts val="4160"/>
                </a:lnSpc>
              </a:pPr>
              <a:r>
                <a:rPr lang="en-US" sz="3200" spc="160">
                  <a:solidFill>
                    <a:srgbClr val="FF3131"/>
                  </a:solidFill>
                  <a:latin typeface="Aileron"/>
                  <a:ea typeface="Aileron"/>
                  <a:cs typeface="Aileron"/>
                  <a:sym typeface="Aileron"/>
                </a:rPr>
                <a:t>4</a:t>
              </a:r>
            </a:p>
          </p:txBody>
        </p:sp>
        <p:sp>
          <p:nvSpPr>
            <p:cNvPr id="45" name="TextBox 45"/>
            <p:cNvSpPr txBox="1"/>
            <p:nvPr/>
          </p:nvSpPr>
          <p:spPr>
            <a:xfrm>
              <a:off x="0" y="800523"/>
              <a:ext cx="4195949" cy="491490"/>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Descriptive Analysis </a:t>
              </a:r>
            </a:p>
          </p:txBody>
        </p:sp>
      </p:grpSp>
      <p:grpSp>
        <p:nvGrpSpPr>
          <p:cNvPr id="46" name="Group 46"/>
          <p:cNvGrpSpPr/>
          <p:nvPr/>
        </p:nvGrpSpPr>
        <p:grpSpPr>
          <a:xfrm>
            <a:off x="3230822" y="7398994"/>
            <a:ext cx="3146962" cy="1378585"/>
            <a:chOff x="0" y="0"/>
            <a:chExt cx="4195949" cy="1838113"/>
          </a:xfrm>
        </p:grpSpPr>
        <p:sp>
          <p:nvSpPr>
            <p:cNvPr id="47" name="TextBox 47"/>
            <p:cNvSpPr txBox="1"/>
            <p:nvPr/>
          </p:nvSpPr>
          <p:spPr>
            <a:xfrm>
              <a:off x="0" y="-28575"/>
              <a:ext cx="4195949" cy="672888"/>
            </a:xfrm>
            <a:prstGeom prst="rect">
              <a:avLst/>
            </a:prstGeom>
          </p:spPr>
          <p:txBody>
            <a:bodyPr lIns="0" tIns="0" rIns="0" bIns="0" rtlCol="0" anchor="t">
              <a:spAutoFit/>
            </a:bodyPr>
            <a:lstStyle/>
            <a:p>
              <a:pPr algn="ctr">
                <a:lnSpc>
                  <a:spcPts val="4160"/>
                </a:lnSpc>
              </a:pPr>
              <a:r>
                <a:rPr lang="en-US" sz="3200" spc="160">
                  <a:solidFill>
                    <a:srgbClr val="FF3131"/>
                  </a:solidFill>
                  <a:latin typeface="Aileron"/>
                  <a:ea typeface="Aileron"/>
                  <a:cs typeface="Aileron"/>
                  <a:sym typeface="Aileron"/>
                </a:rPr>
                <a:t>5</a:t>
              </a:r>
            </a:p>
          </p:txBody>
        </p:sp>
        <p:sp>
          <p:nvSpPr>
            <p:cNvPr id="48" name="TextBox 48"/>
            <p:cNvSpPr txBox="1"/>
            <p:nvPr/>
          </p:nvSpPr>
          <p:spPr>
            <a:xfrm>
              <a:off x="0" y="800523"/>
              <a:ext cx="4195949" cy="1037590"/>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Data     Visualization </a:t>
              </a:r>
            </a:p>
            <a:p>
              <a:pPr algn="ctr">
                <a:lnSpc>
                  <a:spcPts val="3299"/>
                </a:lnSpc>
              </a:pPr>
              <a:r>
                <a:rPr lang="en-US" sz="2199" spc="65">
                  <a:solidFill>
                    <a:srgbClr val="FFFFFF"/>
                  </a:solidFill>
                  <a:latin typeface="Aileron"/>
                  <a:ea typeface="Aileron"/>
                  <a:cs typeface="Aileron"/>
                  <a:sym typeface="Aileron"/>
                </a:rPr>
                <a:t>(Dashboard Design) </a:t>
              </a:r>
            </a:p>
          </p:txBody>
        </p:sp>
      </p:grpSp>
      <p:grpSp>
        <p:nvGrpSpPr>
          <p:cNvPr id="49" name="Group 49"/>
          <p:cNvGrpSpPr/>
          <p:nvPr/>
        </p:nvGrpSpPr>
        <p:grpSpPr>
          <a:xfrm>
            <a:off x="7570519" y="7398994"/>
            <a:ext cx="3146962" cy="1378585"/>
            <a:chOff x="0" y="0"/>
            <a:chExt cx="4195949" cy="1838113"/>
          </a:xfrm>
        </p:grpSpPr>
        <p:sp>
          <p:nvSpPr>
            <p:cNvPr id="50" name="TextBox 50"/>
            <p:cNvSpPr txBox="1"/>
            <p:nvPr/>
          </p:nvSpPr>
          <p:spPr>
            <a:xfrm>
              <a:off x="0" y="-28575"/>
              <a:ext cx="4195949" cy="672888"/>
            </a:xfrm>
            <a:prstGeom prst="rect">
              <a:avLst/>
            </a:prstGeom>
          </p:spPr>
          <p:txBody>
            <a:bodyPr lIns="0" tIns="0" rIns="0" bIns="0" rtlCol="0" anchor="t">
              <a:spAutoFit/>
            </a:bodyPr>
            <a:lstStyle/>
            <a:p>
              <a:pPr algn="ctr">
                <a:lnSpc>
                  <a:spcPts val="4160"/>
                </a:lnSpc>
              </a:pPr>
              <a:r>
                <a:rPr lang="en-US" sz="3200" spc="160">
                  <a:solidFill>
                    <a:srgbClr val="FF3131"/>
                  </a:solidFill>
                  <a:latin typeface="Aileron"/>
                  <a:ea typeface="Aileron"/>
                  <a:cs typeface="Aileron"/>
                  <a:sym typeface="Aileron"/>
                </a:rPr>
                <a:t>6</a:t>
              </a:r>
            </a:p>
          </p:txBody>
        </p:sp>
        <p:sp>
          <p:nvSpPr>
            <p:cNvPr id="51" name="TextBox 51"/>
            <p:cNvSpPr txBox="1"/>
            <p:nvPr/>
          </p:nvSpPr>
          <p:spPr>
            <a:xfrm>
              <a:off x="0" y="800523"/>
              <a:ext cx="4195949" cy="1037590"/>
            </a:xfrm>
            <a:prstGeom prst="rect">
              <a:avLst/>
            </a:prstGeom>
          </p:spPr>
          <p:txBody>
            <a:bodyPr lIns="0" tIns="0" rIns="0" bIns="0" rtlCol="0" anchor="t">
              <a:spAutoFit/>
            </a:bodyPr>
            <a:lstStyle/>
            <a:p>
              <a:pPr algn="ctr">
                <a:lnSpc>
                  <a:spcPts val="3299"/>
                </a:lnSpc>
              </a:pPr>
              <a:r>
                <a:rPr lang="en-US" sz="2199" spc="65">
                  <a:solidFill>
                    <a:srgbClr val="FFFFFF"/>
                  </a:solidFill>
                  <a:latin typeface="Aileron"/>
                  <a:ea typeface="Aileron"/>
                  <a:cs typeface="Aileron"/>
                  <a:sym typeface="Aileron"/>
                </a:rPr>
                <a:t>Insight   &amp; </a:t>
              </a:r>
            </a:p>
            <a:p>
              <a:pPr algn="ctr">
                <a:lnSpc>
                  <a:spcPts val="3299"/>
                </a:lnSpc>
              </a:pPr>
              <a:r>
                <a:rPr lang="en-US" sz="2199" spc="65">
                  <a:solidFill>
                    <a:srgbClr val="FFFFFF"/>
                  </a:solidFill>
                  <a:latin typeface="Aileron"/>
                  <a:ea typeface="Aileron"/>
                  <a:cs typeface="Aileron"/>
                  <a:sym typeface="Aileron"/>
                </a:rPr>
                <a:t>Interpretation </a:t>
              </a:r>
            </a:p>
          </p:txBody>
        </p:sp>
      </p:grpSp>
      <p:grpSp>
        <p:nvGrpSpPr>
          <p:cNvPr id="52" name="Group 52"/>
          <p:cNvGrpSpPr/>
          <p:nvPr/>
        </p:nvGrpSpPr>
        <p:grpSpPr>
          <a:xfrm>
            <a:off x="7946274" y="1277418"/>
            <a:ext cx="2455332" cy="1030605"/>
            <a:chOff x="0" y="0"/>
            <a:chExt cx="3273776" cy="1374140"/>
          </a:xfrm>
        </p:grpSpPr>
        <p:sp>
          <p:nvSpPr>
            <p:cNvPr id="53" name="TextBox 53"/>
            <p:cNvSpPr txBox="1"/>
            <p:nvPr/>
          </p:nvSpPr>
          <p:spPr>
            <a:xfrm>
              <a:off x="0" y="-38100"/>
              <a:ext cx="3273776" cy="764540"/>
            </a:xfrm>
            <a:prstGeom prst="rect">
              <a:avLst/>
            </a:prstGeom>
          </p:spPr>
          <p:txBody>
            <a:bodyPr lIns="0" tIns="0" rIns="0" bIns="0" rtlCol="0" anchor="t">
              <a:spAutoFit/>
            </a:bodyPr>
            <a:lstStyle/>
            <a:p>
              <a:pPr algn="l">
                <a:lnSpc>
                  <a:spcPts val="4680"/>
                </a:lnSpc>
              </a:pPr>
              <a:r>
                <a:rPr lang="en-US" sz="3600" b="1" spc="107">
                  <a:solidFill>
                    <a:srgbClr val="FFFFFF"/>
                  </a:solidFill>
                  <a:latin typeface="Aileron Heavy"/>
                  <a:ea typeface="Aileron Heavy"/>
                  <a:cs typeface="Aileron Heavy"/>
                  <a:sym typeface="Aileron Heavy"/>
                </a:rPr>
                <a:t>Timeline</a:t>
              </a:r>
            </a:p>
          </p:txBody>
        </p:sp>
        <p:sp>
          <p:nvSpPr>
            <p:cNvPr id="54" name="TextBox 54"/>
            <p:cNvSpPr txBox="1"/>
            <p:nvPr/>
          </p:nvSpPr>
          <p:spPr>
            <a:xfrm>
              <a:off x="0" y="882650"/>
              <a:ext cx="3273776" cy="491490"/>
            </a:xfrm>
            <a:prstGeom prst="rect">
              <a:avLst/>
            </a:prstGeom>
          </p:spPr>
          <p:txBody>
            <a:bodyPr lIns="0" tIns="0" rIns="0" bIns="0" rtlCol="0" anchor="t">
              <a:spAutoFit/>
            </a:bodyPr>
            <a:lstStyle/>
            <a:p>
              <a:pPr algn="l">
                <a:lnSpc>
                  <a:spcPts val="3299"/>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0638" b="-106028"/>
            </a:stretch>
          </a:blipFill>
        </p:spPr>
      </p:sp>
      <p:grpSp>
        <p:nvGrpSpPr>
          <p:cNvPr id="3" name="Group 3"/>
          <p:cNvGrpSpPr/>
          <p:nvPr/>
        </p:nvGrpSpPr>
        <p:grpSpPr>
          <a:xfrm>
            <a:off x="0" y="10124017"/>
            <a:ext cx="16192500" cy="172508"/>
            <a:chOff x="0" y="0"/>
            <a:chExt cx="4264691" cy="45434"/>
          </a:xfrm>
        </p:grpSpPr>
        <p:sp>
          <p:nvSpPr>
            <p:cNvPr id="4" name="Freeform 4"/>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5" name="TextBox 5"/>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6192500" y="0"/>
            <a:ext cx="2283181" cy="167947"/>
            <a:chOff x="0" y="0"/>
            <a:chExt cx="601332" cy="44233"/>
          </a:xfrm>
        </p:grpSpPr>
        <p:sp>
          <p:nvSpPr>
            <p:cNvPr id="7" name="Freeform 7"/>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8" name="TextBox 8"/>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sp>
        <p:nvSpPr>
          <p:cNvPr id="9" name="TextBox 9"/>
          <p:cNvSpPr txBox="1"/>
          <p:nvPr/>
        </p:nvSpPr>
        <p:spPr>
          <a:xfrm>
            <a:off x="430426" y="684430"/>
            <a:ext cx="9022495" cy="2567532"/>
          </a:xfrm>
          <a:prstGeom prst="rect">
            <a:avLst/>
          </a:prstGeom>
        </p:spPr>
        <p:txBody>
          <a:bodyPr lIns="0" tIns="0" rIns="0" bIns="0" rtlCol="0" anchor="t">
            <a:spAutoFit/>
          </a:bodyPr>
          <a:lstStyle/>
          <a:p>
            <a:pPr algn="l">
              <a:lnSpc>
                <a:spcPts val="9991"/>
              </a:lnSpc>
            </a:pPr>
            <a:r>
              <a:rPr lang="en-US" sz="9083" b="1">
                <a:solidFill>
                  <a:srgbClr val="FF3131"/>
                </a:solidFill>
                <a:latin typeface="Aileron Heavy"/>
                <a:ea typeface="Aileron Heavy"/>
                <a:cs typeface="Aileron Heavy"/>
                <a:sym typeface="Aileron Heavy"/>
              </a:rPr>
              <a:t>Bussiness Understanding</a:t>
            </a:r>
          </a:p>
        </p:txBody>
      </p:sp>
      <p:sp>
        <p:nvSpPr>
          <p:cNvPr id="10" name="TextBox 10"/>
          <p:cNvSpPr txBox="1"/>
          <p:nvPr/>
        </p:nvSpPr>
        <p:spPr>
          <a:xfrm>
            <a:off x="430426" y="3676669"/>
            <a:ext cx="16629550" cy="1308294"/>
          </a:xfrm>
          <a:prstGeom prst="rect">
            <a:avLst/>
          </a:prstGeom>
        </p:spPr>
        <p:txBody>
          <a:bodyPr lIns="0" tIns="0" rIns="0" bIns="0" rtlCol="0" anchor="t">
            <a:spAutoFit/>
          </a:bodyPr>
          <a:lstStyle/>
          <a:p>
            <a:pPr algn="just">
              <a:lnSpc>
                <a:spcPts val="2580"/>
              </a:lnSpc>
            </a:pPr>
            <a:r>
              <a:rPr lang="en-US" sz="1984" spc="198">
                <a:solidFill>
                  <a:srgbClr val="FFFFFF"/>
                </a:solidFill>
                <a:latin typeface="Poppins"/>
                <a:ea typeface="Poppins"/>
                <a:cs typeface="Poppins"/>
                <a:sym typeface="Poppins"/>
              </a:rPr>
              <a:t>Berisi informasi terkait berbagai film dan serial televisi di platform Netflix, mencakup atribut seperti jenis konten, negara asal, tahun rilis, durasi, genre, dan rating. Dataset ini memungkinkan analisis deskriptif untuk memahami tren dan karakteristik konten yang tersedia di Netflix.</a:t>
            </a:r>
          </a:p>
          <a:p>
            <a:pPr algn="just">
              <a:lnSpc>
                <a:spcPts val="2580"/>
              </a:lnSpc>
            </a:pPr>
            <a:endParaRPr lang="en-US" sz="1984" spc="198">
              <a:solidFill>
                <a:srgbClr val="FFFFFF"/>
              </a:solidFill>
              <a:latin typeface="Poppins"/>
              <a:ea typeface="Poppins"/>
              <a:cs typeface="Poppins"/>
              <a:sym typeface="Poppins"/>
            </a:endParaRPr>
          </a:p>
        </p:txBody>
      </p:sp>
      <p:sp>
        <p:nvSpPr>
          <p:cNvPr id="11" name="TextBox 11"/>
          <p:cNvSpPr txBox="1"/>
          <p:nvPr/>
        </p:nvSpPr>
        <p:spPr>
          <a:xfrm>
            <a:off x="430426" y="5057775"/>
            <a:ext cx="13974428" cy="3594671"/>
          </a:xfrm>
          <a:prstGeom prst="rect">
            <a:avLst/>
          </a:prstGeom>
        </p:spPr>
        <p:txBody>
          <a:bodyPr lIns="0" tIns="0" rIns="0" bIns="0" rtlCol="0" anchor="t">
            <a:spAutoFit/>
          </a:bodyPr>
          <a:lstStyle/>
          <a:p>
            <a:pPr algn="just">
              <a:lnSpc>
                <a:spcPts val="3205"/>
              </a:lnSpc>
              <a:spcBef>
                <a:spcPct val="0"/>
              </a:spcBef>
            </a:pPr>
            <a:r>
              <a:rPr lang="en-US" sz="2136" spc="190" dirty="0" err="1">
                <a:solidFill>
                  <a:srgbClr val="FFFFFF"/>
                </a:solidFill>
                <a:latin typeface="Poppins"/>
                <a:ea typeface="Poppins"/>
                <a:cs typeface="Poppins"/>
                <a:sym typeface="Poppins"/>
              </a:rPr>
              <a:t>Permasalahan</a:t>
            </a:r>
            <a:r>
              <a:rPr lang="en-US" sz="2136" spc="190" dirty="0">
                <a:solidFill>
                  <a:srgbClr val="FFFFFF"/>
                </a:solidFill>
                <a:latin typeface="Poppins"/>
                <a:ea typeface="Poppins"/>
                <a:cs typeface="Poppins"/>
                <a:sym typeface="Poppins"/>
              </a:rPr>
              <a:t> </a:t>
            </a:r>
            <a:r>
              <a:rPr lang="en-US" sz="2136" spc="190" dirty="0" err="1">
                <a:solidFill>
                  <a:srgbClr val="FFFFFF"/>
                </a:solidFill>
                <a:latin typeface="Poppins"/>
                <a:ea typeface="Poppins"/>
                <a:cs typeface="Poppins"/>
                <a:sym typeface="Poppins"/>
              </a:rPr>
              <a:t>analitik</a:t>
            </a:r>
            <a:r>
              <a:rPr lang="en-US" sz="2136" spc="190" dirty="0">
                <a:solidFill>
                  <a:srgbClr val="FFFFFF"/>
                </a:solidFill>
                <a:latin typeface="Poppins"/>
                <a:ea typeface="Poppins"/>
                <a:cs typeface="Poppins"/>
                <a:sym typeface="Poppins"/>
              </a:rPr>
              <a:t> </a:t>
            </a:r>
            <a:r>
              <a:rPr lang="en-US" sz="2136" spc="190" dirty="0" err="1">
                <a:solidFill>
                  <a:srgbClr val="FFFFFF"/>
                </a:solidFill>
                <a:latin typeface="Poppins"/>
                <a:ea typeface="Poppins"/>
                <a:cs typeface="Poppins"/>
                <a:sym typeface="Poppins"/>
              </a:rPr>
              <a:t>bisnis</a:t>
            </a:r>
            <a:r>
              <a:rPr lang="en-US" sz="2136" spc="190" dirty="0">
                <a:solidFill>
                  <a:srgbClr val="FFFFFF"/>
                </a:solidFill>
                <a:latin typeface="Poppins"/>
                <a:ea typeface="Poppins"/>
                <a:cs typeface="Poppins"/>
                <a:sym typeface="Poppins"/>
              </a:rPr>
              <a:t> yang </a:t>
            </a:r>
            <a:r>
              <a:rPr lang="en-US" sz="2136" spc="190" dirty="0" err="1">
                <a:solidFill>
                  <a:srgbClr val="FFFFFF"/>
                </a:solidFill>
                <a:latin typeface="Poppins"/>
                <a:ea typeface="Poppins"/>
                <a:cs typeface="Poppins"/>
                <a:sym typeface="Poppins"/>
              </a:rPr>
              <a:t>ingin</a:t>
            </a:r>
            <a:r>
              <a:rPr lang="en-US" sz="2136" spc="190" dirty="0">
                <a:solidFill>
                  <a:srgbClr val="FFFFFF"/>
                </a:solidFill>
                <a:latin typeface="Poppins"/>
                <a:ea typeface="Poppins"/>
                <a:cs typeface="Poppins"/>
                <a:sym typeface="Poppins"/>
              </a:rPr>
              <a:t> dijawab </a:t>
            </a:r>
            <a:r>
              <a:rPr lang="en-US" sz="2136" spc="190" dirty="0" err="1">
                <a:solidFill>
                  <a:srgbClr val="FFFFFF"/>
                </a:solidFill>
                <a:latin typeface="Poppins"/>
                <a:ea typeface="Poppins"/>
                <a:cs typeface="Poppins"/>
                <a:sym typeface="Poppins"/>
              </a:rPr>
              <a:t>melalui</a:t>
            </a:r>
            <a:r>
              <a:rPr lang="en-US" sz="2136" spc="190" dirty="0">
                <a:solidFill>
                  <a:srgbClr val="FFFFFF"/>
                </a:solidFill>
                <a:latin typeface="Poppins"/>
                <a:ea typeface="Poppins"/>
                <a:cs typeface="Poppins"/>
                <a:sym typeface="Poppins"/>
              </a:rPr>
              <a:t> </a:t>
            </a:r>
            <a:r>
              <a:rPr lang="en-US" sz="2136" spc="190" dirty="0" err="1">
                <a:solidFill>
                  <a:srgbClr val="FFFFFF"/>
                </a:solidFill>
                <a:latin typeface="Poppins"/>
                <a:ea typeface="Poppins"/>
                <a:cs typeface="Poppins"/>
                <a:sym typeface="Poppins"/>
              </a:rPr>
              <a:t>analisis</a:t>
            </a:r>
            <a:r>
              <a:rPr lang="en-US" sz="2136" spc="190" dirty="0">
                <a:solidFill>
                  <a:srgbClr val="FFFFFF"/>
                </a:solidFill>
                <a:latin typeface="Poppins"/>
                <a:ea typeface="Poppins"/>
                <a:cs typeface="Poppins"/>
                <a:sym typeface="Poppins"/>
              </a:rPr>
              <a:t> ini </a:t>
            </a:r>
            <a:r>
              <a:rPr lang="en-US" sz="2136" spc="190" dirty="0" err="1">
                <a:solidFill>
                  <a:srgbClr val="FFFFFF"/>
                </a:solidFill>
                <a:latin typeface="Poppins"/>
                <a:ea typeface="Poppins"/>
                <a:cs typeface="Poppins"/>
                <a:sym typeface="Poppins"/>
              </a:rPr>
              <a:t>meliputi</a:t>
            </a:r>
            <a:r>
              <a:rPr lang="en-US" sz="2136" spc="190" dirty="0">
                <a:solidFill>
                  <a:srgbClr val="FFFFFF"/>
                </a:solidFill>
                <a:latin typeface="Poppins"/>
                <a:ea typeface="Poppins"/>
                <a:cs typeface="Poppins"/>
                <a:sym typeface="Poppins"/>
              </a:rPr>
              <a:t>:</a:t>
            </a:r>
          </a:p>
          <a:p>
            <a:pPr marL="461345" lvl="1" indent="-230672" algn="just">
              <a:lnSpc>
                <a:spcPts val="3205"/>
              </a:lnSpc>
              <a:spcBef>
                <a:spcPct val="0"/>
              </a:spcBef>
              <a:buAutoNum type="arabicPeriod"/>
            </a:pPr>
            <a:r>
              <a:rPr lang="en-US" sz="2136" spc="190" dirty="0">
                <a:solidFill>
                  <a:srgbClr val="FFFFFF"/>
                </a:solidFill>
                <a:latin typeface="Poppins"/>
                <a:ea typeface="Poppins"/>
                <a:cs typeface="Poppins"/>
                <a:sym typeface="Poppins"/>
              </a:rPr>
              <a:t>Bagaimana </a:t>
            </a:r>
            <a:r>
              <a:rPr lang="en-US" sz="2136" spc="190" dirty="0" err="1">
                <a:solidFill>
                  <a:srgbClr val="FFFFFF"/>
                </a:solidFill>
                <a:latin typeface="Poppins"/>
                <a:ea typeface="Poppins"/>
                <a:cs typeface="Poppins"/>
                <a:sym typeface="Poppins"/>
              </a:rPr>
              <a:t>perkembangan</a:t>
            </a:r>
            <a:r>
              <a:rPr lang="en-US" sz="2136" spc="190" dirty="0">
                <a:solidFill>
                  <a:srgbClr val="FFFFFF"/>
                </a:solidFill>
                <a:latin typeface="Poppins"/>
                <a:ea typeface="Poppins"/>
                <a:cs typeface="Poppins"/>
                <a:sym typeface="Poppins"/>
              </a:rPr>
              <a:t> </a:t>
            </a:r>
            <a:r>
              <a:rPr lang="en-US" sz="2136" spc="190" dirty="0" err="1">
                <a:solidFill>
                  <a:srgbClr val="FFFFFF"/>
                </a:solidFill>
                <a:latin typeface="Poppins"/>
                <a:ea typeface="Poppins"/>
                <a:cs typeface="Poppins"/>
                <a:sym typeface="Poppins"/>
              </a:rPr>
              <a:t>jumlah</a:t>
            </a:r>
            <a:r>
              <a:rPr lang="en-US" sz="2136" spc="190" dirty="0">
                <a:solidFill>
                  <a:srgbClr val="FFFFFF"/>
                </a:solidFill>
                <a:latin typeface="Poppins"/>
                <a:ea typeface="Poppins"/>
                <a:cs typeface="Poppins"/>
                <a:sym typeface="Poppins"/>
              </a:rPr>
              <a:t> film dan serial TV di Netflix </a:t>
            </a:r>
            <a:r>
              <a:rPr lang="en-US" sz="2136" spc="190" dirty="0" err="1">
                <a:solidFill>
                  <a:srgbClr val="FFFFFF"/>
                </a:solidFill>
                <a:latin typeface="Poppins"/>
                <a:ea typeface="Poppins"/>
                <a:cs typeface="Poppins"/>
                <a:sym typeface="Poppins"/>
              </a:rPr>
              <a:t>dari</a:t>
            </a:r>
            <a:r>
              <a:rPr lang="en-US" sz="2136" spc="190" dirty="0">
                <a:solidFill>
                  <a:srgbClr val="FFFFFF"/>
                </a:solidFill>
                <a:latin typeface="Poppins"/>
                <a:ea typeface="Poppins"/>
                <a:cs typeface="Poppins"/>
                <a:sym typeface="Poppins"/>
              </a:rPr>
              <a:t> tahun ke tahun?</a:t>
            </a:r>
          </a:p>
          <a:p>
            <a:pPr marL="461345" lvl="1" indent="-230672" algn="just">
              <a:lnSpc>
                <a:spcPts val="3205"/>
              </a:lnSpc>
              <a:spcBef>
                <a:spcPct val="0"/>
              </a:spcBef>
              <a:buAutoNum type="arabicPeriod"/>
            </a:pPr>
            <a:r>
              <a:rPr lang="en-US" sz="2136" spc="190" dirty="0">
                <a:solidFill>
                  <a:srgbClr val="FFFFFF"/>
                </a:solidFill>
                <a:latin typeface="Poppins"/>
                <a:ea typeface="Poppins"/>
                <a:cs typeface="Poppins"/>
                <a:sym typeface="Poppins"/>
              </a:rPr>
              <a:t>Bagaimana </a:t>
            </a:r>
            <a:r>
              <a:rPr lang="en-US" sz="2136" spc="190" dirty="0" err="1">
                <a:solidFill>
                  <a:srgbClr val="FFFFFF"/>
                </a:solidFill>
                <a:latin typeface="Poppins"/>
                <a:ea typeface="Poppins"/>
                <a:cs typeface="Poppins"/>
                <a:sym typeface="Poppins"/>
              </a:rPr>
              <a:t>Prediksi</a:t>
            </a:r>
            <a:r>
              <a:rPr lang="en-US" sz="2136" spc="190" dirty="0">
                <a:solidFill>
                  <a:srgbClr val="FFFFFF"/>
                </a:solidFill>
                <a:latin typeface="Poppins"/>
                <a:ea typeface="Poppins"/>
                <a:cs typeface="Poppins"/>
                <a:sym typeface="Poppins"/>
              </a:rPr>
              <a:t> pertumbuhan </a:t>
            </a:r>
            <a:r>
              <a:rPr lang="en-US" sz="2136" spc="190" dirty="0" err="1">
                <a:solidFill>
                  <a:srgbClr val="FFFFFF"/>
                </a:solidFill>
                <a:latin typeface="Poppins"/>
                <a:ea typeface="Poppins"/>
                <a:cs typeface="Poppins"/>
                <a:sym typeface="Poppins"/>
              </a:rPr>
              <a:t>jumlah</a:t>
            </a:r>
            <a:r>
              <a:rPr lang="en-US" sz="2136" spc="190" dirty="0">
                <a:solidFill>
                  <a:srgbClr val="FFFFFF"/>
                </a:solidFill>
                <a:latin typeface="Poppins"/>
                <a:ea typeface="Poppins"/>
                <a:cs typeface="Poppins"/>
                <a:sym typeface="Poppins"/>
              </a:rPr>
              <a:t> konten Netflix </a:t>
            </a:r>
            <a:r>
              <a:rPr lang="en-US" sz="2136" spc="190" dirty="0" err="1">
                <a:solidFill>
                  <a:srgbClr val="FFFFFF"/>
                </a:solidFill>
                <a:latin typeface="Poppins"/>
                <a:ea typeface="Poppins"/>
                <a:cs typeface="Poppins"/>
                <a:sym typeface="Poppins"/>
              </a:rPr>
              <a:t>hingga</a:t>
            </a:r>
            <a:r>
              <a:rPr lang="en-US" sz="2136" spc="190" dirty="0">
                <a:solidFill>
                  <a:srgbClr val="FFFFFF"/>
                </a:solidFill>
                <a:latin typeface="Poppins"/>
                <a:ea typeface="Poppins"/>
                <a:cs typeface="Poppins"/>
                <a:sym typeface="Poppins"/>
              </a:rPr>
              <a:t> tahun 2025 </a:t>
            </a:r>
            <a:r>
              <a:rPr lang="en-US" sz="2136" spc="190" dirty="0" err="1">
                <a:solidFill>
                  <a:srgbClr val="FFFFFF"/>
                </a:solidFill>
                <a:latin typeface="Poppins"/>
                <a:ea typeface="Poppins"/>
                <a:cs typeface="Poppins"/>
                <a:sym typeface="Poppins"/>
              </a:rPr>
              <a:t>berdasarkan</a:t>
            </a:r>
            <a:r>
              <a:rPr lang="en-US" sz="2136" spc="190" dirty="0">
                <a:solidFill>
                  <a:srgbClr val="FFFFFF"/>
                </a:solidFill>
                <a:latin typeface="Poppins"/>
                <a:ea typeface="Poppins"/>
                <a:cs typeface="Poppins"/>
                <a:sym typeface="Poppins"/>
              </a:rPr>
              <a:t> </a:t>
            </a:r>
            <a:r>
              <a:rPr lang="en-US" sz="2136" spc="190" dirty="0" err="1">
                <a:solidFill>
                  <a:srgbClr val="FFFFFF"/>
                </a:solidFill>
                <a:latin typeface="Poppins"/>
                <a:ea typeface="Poppins"/>
                <a:cs typeface="Poppins"/>
                <a:sym typeface="Poppins"/>
              </a:rPr>
              <a:t>tren</a:t>
            </a:r>
            <a:r>
              <a:rPr lang="en-US" sz="2136" spc="190" dirty="0">
                <a:solidFill>
                  <a:srgbClr val="FFFFFF"/>
                </a:solidFill>
                <a:latin typeface="Poppins"/>
                <a:ea typeface="Poppins"/>
                <a:cs typeface="Poppins"/>
                <a:sym typeface="Poppins"/>
              </a:rPr>
              <a:t> historis?</a:t>
            </a:r>
          </a:p>
          <a:p>
            <a:pPr marL="461345" lvl="1" indent="-230672" algn="just">
              <a:lnSpc>
                <a:spcPts val="3205"/>
              </a:lnSpc>
              <a:spcBef>
                <a:spcPct val="0"/>
              </a:spcBef>
              <a:buAutoNum type="arabicPeriod"/>
            </a:pPr>
            <a:r>
              <a:rPr lang="en-US" sz="2136" spc="190" dirty="0">
                <a:solidFill>
                  <a:srgbClr val="FFFFFF"/>
                </a:solidFill>
                <a:latin typeface="Poppins"/>
                <a:ea typeface="Poppins"/>
                <a:cs typeface="Poppins"/>
                <a:sym typeface="Poppins"/>
              </a:rPr>
              <a:t>Bagaimana distribusi rata-rata tahun </a:t>
            </a:r>
            <a:r>
              <a:rPr lang="en-US" sz="2136" spc="190" dirty="0" err="1">
                <a:solidFill>
                  <a:srgbClr val="FFFFFF"/>
                </a:solidFill>
                <a:latin typeface="Poppins"/>
                <a:ea typeface="Poppins"/>
                <a:cs typeface="Poppins"/>
                <a:sym typeface="Poppins"/>
              </a:rPr>
              <a:t>rilis</a:t>
            </a:r>
            <a:r>
              <a:rPr lang="en-US" sz="2136" spc="190" dirty="0">
                <a:solidFill>
                  <a:srgbClr val="FFFFFF"/>
                </a:solidFill>
                <a:latin typeface="Poppins"/>
                <a:ea typeface="Poppins"/>
                <a:cs typeface="Poppins"/>
                <a:sym typeface="Poppins"/>
              </a:rPr>
              <a:t> konten di </a:t>
            </a:r>
            <a:r>
              <a:rPr lang="en-US" sz="2136" spc="190" dirty="0" err="1">
                <a:solidFill>
                  <a:srgbClr val="FFFFFF"/>
                </a:solidFill>
                <a:latin typeface="Poppins"/>
                <a:ea typeface="Poppins"/>
                <a:cs typeface="Poppins"/>
                <a:sym typeface="Poppins"/>
              </a:rPr>
              <a:t>netflix</a:t>
            </a:r>
            <a:r>
              <a:rPr lang="en-US" sz="2136" spc="190" dirty="0">
                <a:solidFill>
                  <a:srgbClr val="FFFFFF"/>
                </a:solidFill>
                <a:latin typeface="Poppins"/>
                <a:ea typeface="Poppins"/>
                <a:cs typeface="Poppins"/>
                <a:sym typeface="Poppins"/>
              </a:rPr>
              <a:t>?</a:t>
            </a:r>
          </a:p>
          <a:p>
            <a:pPr marL="461345" lvl="1" indent="-230672" algn="just">
              <a:lnSpc>
                <a:spcPts val="3205"/>
              </a:lnSpc>
              <a:spcBef>
                <a:spcPct val="0"/>
              </a:spcBef>
              <a:buAutoNum type="arabicPeriod"/>
            </a:pPr>
            <a:r>
              <a:rPr lang="en-US" sz="2136" spc="190" dirty="0">
                <a:solidFill>
                  <a:srgbClr val="FFFFFF"/>
                </a:solidFill>
                <a:latin typeface="Poppins"/>
                <a:ea typeface="Poppins"/>
                <a:cs typeface="Poppins"/>
                <a:sym typeface="Poppins"/>
              </a:rPr>
              <a:t>Negara mana yang paling </a:t>
            </a:r>
            <a:r>
              <a:rPr lang="en-US" sz="2136" spc="190" dirty="0" err="1">
                <a:solidFill>
                  <a:srgbClr val="FFFFFF"/>
                </a:solidFill>
                <a:latin typeface="Poppins"/>
                <a:ea typeface="Poppins"/>
                <a:cs typeface="Poppins"/>
                <a:sym typeface="Poppins"/>
              </a:rPr>
              <a:t>banyak</a:t>
            </a:r>
            <a:r>
              <a:rPr lang="en-US" sz="2136" spc="190" dirty="0">
                <a:solidFill>
                  <a:srgbClr val="FFFFFF"/>
                </a:solidFill>
                <a:latin typeface="Poppins"/>
                <a:ea typeface="Poppins"/>
                <a:cs typeface="Poppins"/>
                <a:sym typeface="Poppins"/>
              </a:rPr>
              <a:t> </a:t>
            </a:r>
            <a:r>
              <a:rPr lang="en-US" sz="2136" spc="190" dirty="0" err="1">
                <a:solidFill>
                  <a:srgbClr val="FFFFFF"/>
                </a:solidFill>
                <a:latin typeface="Poppins"/>
                <a:ea typeface="Poppins"/>
                <a:cs typeface="Poppins"/>
                <a:sym typeface="Poppins"/>
              </a:rPr>
              <a:t>memproduksi</a:t>
            </a:r>
            <a:r>
              <a:rPr lang="en-US" sz="2136" spc="190" dirty="0">
                <a:solidFill>
                  <a:srgbClr val="FFFFFF"/>
                </a:solidFill>
                <a:latin typeface="Poppins"/>
                <a:ea typeface="Poppins"/>
                <a:cs typeface="Poppins"/>
                <a:sym typeface="Poppins"/>
              </a:rPr>
              <a:t> konten di Netflix?</a:t>
            </a:r>
          </a:p>
          <a:p>
            <a:pPr marL="461345" lvl="1" indent="-230672" algn="just">
              <a:lnSpc>
                <a:spcPts val="3205"/>
              </a:lnSpc>
              <a:spcBef>
                <a:spcPct val="0"/>
              </a:spcBef>
              <a:buAutoNum type="arabicPeriod"/>
            </a:pPr>
            <a:r>
              <a:rPr lang="en-US" sz="2136" spc="190" dirty="0">
                <a:solidFill>
                  <a:srgbClr val="FFFFFF"/>
                </a:solidFill>
                <a:latin typeface="Poppins"/>
                <a:ea typeface="Poppins"/>
                <a:cs typeface="Poppins"/>
                <a:sym typeface="Poppins"/>
              </a:rPr>
              <a:t>Bagaimana </a:t>
            </a:r>
            <a:r>
              <a:rPr lang="en-US" sz="2136" spc="190" dirty="0" err="1">
                <a:solidFill>
                  <a:srgbClr val="FFFFFF"/>
                </a:solidFill>
                <a:latin typeface="Poppins"/>
                <a:ea typeface="Poppins"/>
                <a:cs typeface="Poppins"/>
                <a:sym typeface="Poppins"/>
              </a:rPr>
              <a:t>perbandingan</a:t>
            </a:r>
            <a:r>
              <a:rPr lang="en-US" sz="2136" spc="190" dirty="0">
                <a:solidFill>
                  <a:srgbClr val="FFFFFF"/>
                </a:solidFill>
                <a:latin typeface="Poppins"/>
                <a:ea typeface="Poppins"/>
                <a:cs typeface="Poppins"/>
                <a:sym typeface="Poppins"/>
              </a:rPr>
              <a:t> </a:t>
            </a:r>
            <a:r>
              <a:rPr lang="en-US" sz="2136" spc="190" dirty="0" err="1">
                <a:solidFill>
                  <a:srgbClr val="FFFFFF"/>
                </a:solidFill>
                <a:latin typeface="Poppins"/>
                <a:ea typeface="Poppins"/>
                <a:cs typeface="Poppins"/>
                <a:sym typeface="Poppins"/>
              </a:rPr>
              <a:t>jumlah</a:t>
            </a:r>
            <a:r>
              <a:rPr lang="en-US" sz="2136" spc="190" dirty="0">
                <a:solidFill>
                  <a:srgbClr val="FFFFFF"/>
                </a:solidFill>
                <a:latin typeface="Poppins"/>
                <a:ea typeface="Poppins"/>
                <a:cs typeface="Poppins"/>
                <a:sym typeface="Poppins"/>
              </a:rPr>
              <a:t> film dan serial TV </a:t>
            </a:r>
            <a:r>
              <a:rPr lang="en-US" sz="2136" spc="190" dirty="0" err="1">
                <a:solidFill>
                  <a:srgbClr val="FFFFFF"/>
                </a:solidFill>
                <a:latin typeface="Poppins"/>
                <a:ea typeface="Poppins"/>
                <a:cs typeface="Poppins"/>
                <a:sym typeface="Poppins"/>
              </a:rPr>
              <a:t>dalam</a:t>
            </a:r>
            <a:r>
              <a:rPr lang="en-US" sz="2136" spc="190" dirty="0">
                <a:solidFill>
                  <a:srgbClr val="FFFFFF"/>
                </a:solidFill>
                <a:latin typeface="Poppins"/>
                <a:ea typeface="Poppins"/>
                <a:cs typeface="Poppins"/>
                <a:sym typeface="Poppins"/>
              </a:rPr>
              <a:t> </a:t>
            </a:r>
            <a:r>
              <a:rPr lang="en-US" sz="2136" spc="190" dirty="0" err="1">
                <a:solidFill>
                  <a:srgbClr val="FFFFFF"/>
                </a:solidFill>
                <a:latin typeface="Poppins"/>
                <a:ea typeface="Poppins"/>
                <a:cs typeface="Poppins"/>
                <a:sym typeface="Poppins"/>
              </a:rPr>
              <a:t>katalog</a:t>
            </a:r>
            <a:r>
              <a:rPr lang="en-US" sz="2136" spc="190" dirty="0">
                <a:solidFill>
                  <a:srgbClr val="FFFFFF"/>
                </a:solidFill>
                <a:latin typeface="Poppins"/>
                <a:ea typeface="Poppins"/>
                <a:cs typeface="Poppins"/>
                <a:sym typeface="Poppins"/>
              </a:rPr>
              <a:t> Netflix secara </a:t>
            </a:r>
            <a:r>
              <a:rPr lang="en-US" sz="2136" spc="190" dirty="0" err="1">
                <a:solidFill>
                  <a:srgbClr val="FFFFFF"/>
                </a:solidFill>
                <a:latin typeface="Poppins"/>
                <a:ea typeface="Poppins"/>
                <a:cs typeface="Poppins"/>
                <a:sym typeface="Poppins"/>
              </a:rPr>
              <a:t>keseluruhan</a:t>
            </a:r>
            <a:r>
              <a:rPr lang="en-US" sz="2136" spc="190" dirty="0">
                <a:solidFill>
                  <a:srgbClr val="FFFFFF"/>
                </a:solidFill>
                <a:latin typeface="Poppins"/>
                <a:ea typeface="Poppins"/>
                <a:cs typeface="Poppins"/>
                <a:sym typeface="Poppins"/>
              </a:rPr>
              <a:t>?</a:t>
            </a:r>
          </a:p>
          <a:p>
            <a:pPr algn="just">
              <a:lnSpc>
                <a:spcPts val="3205"/>
              </a:lnSpc>
              <a:spcBef>
                <a:spcPct val="0"/>
              </a:spcBef>
            </a:pPr>
            <a:endParaRPr lang="en-US" sz="2136" spc="190" dirty="0">
              <a:solidFill>
                <a:srgbClr val="FFFFFF"/>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1672" b="-74993"/>
            </a:stretch>
          </a:blipFill>
        </p:spPr>
      </p:sp>
      <p:grpSp>
        <p:nvGrpSpPr>
          <p:cNvPr id="3" name="Group 3"/>
          <p:cNvGrpSpPr/>
          <p:nvPr/>
        </p:nvGrpSpPr>
        <p:grpSpPr>
          <a:xfrm>
            <a:off x="0" y="10124017"/>
            <a:ext cx="16192500" cy="172508"/>
            <a:chOff x="0" y="0"/>
            <a:chExt cx="4264691" cy="45434"/>
          </a:xfrm>
        </p:grpSpPr>
        <p:sp>
          <p:nvSpPr>
            <p:cNvPr id="4" name="Freeform 4"/>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5" name="TextBox 5"/>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6192500" y="0"/>
            <a:ext cx="2283181" cy="167947"/>
            <a:chOff x="0" y="0"/>
            <a:chExt cx="601332" cy="44233"/>
          </a:xfrm>
        </p:grpSpPr>
        <p:sp>
          <p:nvSpPr>
            <p:cNvPr id="7" name="Freeform 7"/>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8" name="TextBox 8"/>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sp>
        <p:nvSpPr>
          <p:cNvPr id="9" name="Freeform 9"/>
          <p:cNvSpPr/>
          <p:nvPr/>
        </p:nvSpPr>
        <p:spPr>
          <a:xfrm>
            <a:off x="10712899" y="4076792"/>
            <a:ext cx="5632190" cy="1923187"/>
          </a:xfrm>
          <a:custGeom>
            <a:avLst/>
            <a:gdLst/>
            <a:ahLst/>
            <a:cxnLst/>
            <a:rect l="l" t="t" r="r" b="b"/>
            <a:pathLst>
              <a:path w="5632190" h="1923187">
                <a:moveTo>
                  <a:pt x="0" y="0"/>
                </a:moveTo>
                <a:lnTo>
                  <a:pt x="5632189" y="0"/>
                </a:lnTo>
                <a:lnTo>
                  <a:pt x="5632189" y="1923187"/>
                </a:lnTo>
                <a:lnTo>
                  <a:pt x="0" y="1923187"/>
                </a:lnTo>
                <a:lnTo>
                  <a:pt x="0" y="0"/>
                </a:lnTo>
                <a:close/>
              </a:path>
            </a:pathLst>
          </a:custGeom>
          <a:blipFill>
            <a:blip r:embed="rId3"/>
            <a:stretch>
              <a:fillRect/>
            </a:stretch>
          </a:blipFill>
        </p:spPr>
      </p:sp>
      <p:sp>
        <p:nvSpPr>
          <p:cNvPr id="10" name="Freeform 10"/>
          <p:cNvSpPr/>
          <p:nvPr/>
        </p:nvSpPr>
        <p:spPr>
          <a:xfrm>
            <a:off x="10035696" y="6522876"/>
            <a:ext cx="3768149" cy="3216305"/>
          </a:xfrm>
          <a:custGeom>
            <a:avLst/>
            <a:gdLst/>
            <a:ahLst/>
            <a:cxnLst/>
            <a:rect l="l" t="t" r="r" b="b"/>
            <a:pathLst>
              <a:path w="3768149" h="3216305">
                <a:moveTo>
                  <a:pt x="0" y="0"/>
                </a:moveTo>
                <a:lnTo>
                  <a:pt x="3768149" y="0"/>
                </a:lnTo>
                <a:lnTo>
                  <a:pt x="3768149" y="3216305"/>
                </a:lnTo>
                <a:lnTo>
                  <a:pt x="0" y="3216305"/>
                </a:lnTo>
                <a:lnTo>
                  <a:pt x="0" y="0"/>
                </a:lnTo>
                <a:close/>
              </a:path>
            </a:pathLst>
          </a:custGeom>
          <a:blipFill>
            <a:blip r:embed="rId4"/>
            <a:stretch>
              <a:fillRect t="-4169" r="-2765" b="-25651"/>
            </a:stretch>
          </a:blipFill>
        </p:spPr>
      </p:sp>
      <p:sp>
        <p:nvSpPr>
          <p:cNvPr id="11" name="TextBox 11"/>
          <p:cNvSpPr txBox="1"/>
          <p:nvPr/>
        </p:nvSpPr>
        <p:spPr>
          <a:xfrm>
            <a:off x="586309" y="564775"/>
            <a:ext cx="12468555" cy="1298583"/>
          </a:xfrm>
          <a:prstGeom prst="rect">
            <a:avLst/>
          </a:prstGeom>
        </p:spPr>
        <p:txBody>
          <a:bodyPr lIns="0" tIns="0" rIns="0" bIns="0" rtlCol="0" anchor="t">
            <a:spAutoFit/>
          </a:bodyPr>
          <a:lstStyle/>
          <a:p>
            <a:pPr algn="l">
              <a:lnSpc>
                <a:spcPts val="9991"/>
              </a:lnSpc>
            </a:pPr>
            <a:r>
              <a:rPr lang="en-US" sz="9083" b="1">
                <a:solidFill>
                  <a:srgbClr val="FF3131"/>
                </a:solidFill>
                <a:latin typeface="Aileron Heavy"/>
                <a:ea typeface="Aileron Heavy"/>
                <a:cs typeface="Aileron Heavy"/>
                <a:sym typeface="Aileron Heavy"/>
              </a:rPr>
              <a:t>Data Understanding </a:t>
            </a:r>
          </a:p>
        </p:txBody>
      </p:sp>
      <p:sp>
        <p:nvSpPr>
          <p:cNvPr id="12" name="TextBox 12"/>
          <p:cNvSpPr txBox="1"/>
          <p:nvPr/>
        </p:nvSpPr>
        <p:spPr>
          <a:xfrm>
            <a:off x="586309" y="2424831"/>
            <a:ext cx="14169837" cy="816627"/>
          </a:xfrm>
          <a:prstGeom prst="rect">
            <a:avLst/>
          </a:prstGeom>
        </p:spPr>
        <p:txBody>
          <a:bodyPr lIns="0" tIns="0" rIns="0" bIns="0" rtlCol="0" anchor="t">
            <a:spAutoFit/>
          </a:bodyPr>
          <a:lstStyle/>
          <a:p>
            <a:pPr algn="l">
              <a:lnSpc>
                <a:spcPts val="3183"/>
              </a:lnSpc>
            </a:pPr>
            <a:r>
              <a:rPr lang="en-US" sz="2448" spc="244">
                <a:solidFill>
                  <a:srgbClr val="191919"/>
                </a:solidFill>
                <a:latin typeface="Poppins"/>
                <a:ea typeface="Poppins"/>
                <a:cs typeface="Poppins"/>
                <a:sym typeface="Poppins"/>
              </a:rPr>
              <a:t>Eksplorasi awal dilakukan menggunakan Tableau melalui tampilan Data Source untuk meninjau tipe data dan jumlah entri pada setiap kolom.</a:t>
            </a:r>
          </a:p>
        </p:txBody>
      </p:sp>
      <p:sp>
        <p:nvSpPr>
          <p:cNvPr id="13" name="TextBox 13"/>
          <p:cNvSpPr txBox="1"/>
          <p:nvPr/>
        </p:nvSpPr>
        <p:spPr>
          <a:xfrm>
            <a:off x="741860" y="3686688"/>
            <a:ext cx="9034202" cy="5366385"/>
          </a:xfrm>
          <a:prstGeom prst="rect">
            <a:avLst/>
          </a:prstGeom>
        </p:spPr>
        <p:txBody>
          <a:bodyPr lIns="0" tIns="0" rIns="0" bIns="0" rtlCol="0" anchor="t">
            <a:spAutoFit/>
          </a:bodyPr>
          <a:lstStyle/>
          <a:p>
            <a:pPr algn="l">
              <a:lnSpc>
                <a:spcPts val="3599"/>
              </a:lnSpc>
              <a:spcBef>
                <a:spcPct val="0"/>
              </a:spcBef>
            </a:pPr>
            <a:r>
              <a:rPr lang="en-US" sz="2399" spc="71">
                <a:solidFill>
                  <a:srgbClr val="191919"/>
                </a:solidFill>
                <a:latin typeface="Poppins"/>
                <a:ea typeface="Poppins"/>
                <a:cs typeface="Poppins"/>
                <a:sym typeface="Poppins"/>
              </a:rPr>
              <a:t>Berdasarkan pengamatan ditemukan bahwa:</a:t>
            </a:r>
          </a:p>
          <a:p>
            <a:pPr algn="l">
              <a:lnSpc>
                <a:spcPts val="3599"/>
              </a:lnSpc>
              <a:spcBef>
                <a:spcPct val="0"/>
              </a:spcBef>
            </a:pPr>
            <a:endParaRPr lang="en-US" sz="2399" spc="71">
              <a:solidFill>
                <a:srgbClr val="191919"/>
              </a:solidFill>
              <a:latin typeface="Poppins"/>
              <a:ea typeface="Poppins"/>
              <a:cs typeface="Poppins"/>
              <a:sym typeface="Poppins"/>
            </a:endParaRPr>
          </a:p>
          <a:p>
            <a:pPr marL="518158" lvl="1" indent="-259079" algn="l">
              <a:lnSpc>
                <a:spcPts val="3599"/>
              </a:lnSpc>
              <a:buFont typeface="Arial"/>
              <a:buChar char="•"/>
            </a:pPr>
            <a:r>
              <a:rPr lang="en-US" sz="2399" spc="71">
                <a:solidFill>
                  <a:srgbClr val="191919"/>
                </a:solidFill>
                <a:latin typeface="Poppins"/>
                <a:ea typeface="Poppins"/>
                <a:cs typeface="Poppins"/>
                <a:sym typeface="Poppins"/>
              </a:rPr>
              <a:t>Beberapa kolom seperti director, cast, dan country memiliki nilai kosong (missing value) menandakan bahwa tidak semua data tersedia secara lengkap.</a:t>
            </a:r>
          </a:p>
          <a:p>
            <a:pPr algn="l">
              <a:lnSpc>
                <a:spcPts val="3599"/>
              </a:lnSpc>
              <a:spcBef>
                <a:spcPct val="0"/>
              </a:spcBef>
            </a:pPr>
            <a:endParaRPr lang="en-US" sz="2399" spc="71">
              <a:solidFill>
                <a:srgbClr val="191919"/>
              </a:solidFill>
              <a:latin typeface="Poppins"/>
              <a:ea typeface="Poppins"/>
              <a:cs typeface="Poppins"/>
              <a:sym typeface="Poppins"/>
            </a:endParaRPr>
          </a:p>
          <a:p>
            <a:pPr marL="518158" lvl="1" indent="-259079" algn="l">
              <a:lnSpc>
                <a:spcPts val="3599"/>
              </a:lnSpc>
              <a:buFont typeface="Arial"/>
              <a:buChar char="•"/>
            </a:pPr>
            <a:r>
              <a:rPr lang="en-US" sz="2399" spc="71">
                <a:solidFill>
                  <a:srgbClr val="191919"/>
                </a:solidFill>
                <a:latin typeface="Poppins"/>
                <a:ea typeface="Poppins"/>
                <a:cs typeface="Poppins"/>
                <a:sym typeface="Poppins"/>
              </a:rPr>
              <a:t>Terdapat tipe data yang tidak sesuai, seperti pada kolom 'Release Year', yang seharusnya bertipe Date &amp; Time, namun saat ini ditetapkan sebagai Number (whole).</a:t>
            </a:r>
          </a:p>
          <a:p>
            <a:pPr algn="l">
              <a:lnSpc>
                <a:spcPts val="3599"/>
              </a:lnSpc>
              <a:spcBef>
                <a:spcPct val="0"/>
              </a:spcBef>
            </a:pPr>
            <a:endParaRPr lang="en-US" sz="2399" spc="71">
              <a:solidFill>
                <a:srgbClr val="191919"/>
              </a:solidFill>
              <a:latin typeface="Poppins"/>
              <a:ea typeface="Poppins"/>
              <a:cs typeface="Poppins"/>
              <a:sym typeface="Poppins"/>
            </a:endParaRPr>
          </a:p>
          <a:p>
            <a:pPr algn="l">
              <a:lnSpc>
                <a:spcPts val="3599"/>
              </a:lnSpc>
              <a:spcBef>
                <a:spcPct val="0"/>
              </a:spcBef>
            </a:pPr>
            <a:endParaRPr lang="en-US" sz="2399" spc="71">
              <a:solidFill>
                <a:srgbClr val="191919"/>
              </a:solidFill>
              <a:latin typeface="Poppins"/>
              <a:ea typeface="Poppins"/>
              <a:cs typeface="Poppins"/>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7754" b="-78912"/>
            </a:stretch>
          </a:blipFill>
        </p:spPr>
      </p:sp>
      <p:grpSp>
        <p:nvGrpSpPr>
          <p:cNvPr id="3" name="Group 3"/>
          <p:cNvGrpSpPr/>
          <p:nvPr/>
        </p:nvGrpSpPr>
        <p:grpSpPr>
          <a:xfrm>
            <a:off x="0" y="10124017"/>
            <a:ext cx="16192500" cy="172508"/>
            <a:chOff x="0" y="0"/>
            <a:chExt cx="4264691" cy="45434"/>
          </a:xfrm>
        </p:grpSpPr>
        <p:sp>
          <p:nvSpPr>
            <p:cNvPr id="4" name="Freeform 4"/>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5" name="TextBox 5"/>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6192500" y="0"/>
            <a:ext cx="2283181" cy="167947"/>
            <a:chOff x="0" y="0"/>
            <a:chExt cx="601332" cy="44233"/>
          </a:xfrm>
        </p:grpSpPr>
        <p:sp>
          <p:nvSpPr>
            <p:cNvPr id="7" name="Freeform 7"/>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960909"/>
            </a:solidFill>
          </p:spPr>
        </p:sp>
        <p:sp>
          <p:nvSpPr>
            <p:cNvPr id="8" name="TextBox 8"/>
            <p:cNvSpPr txBox="1"/>
            <p:nvPr/>
          </p:nvSpPr>
          <p:spPr>
            <a:xfrm>
              <a:off x="0" y="-57150"/>
              <a:ext cx="601332" cy="101383"/>
            </a:xfrm>
            <a:prstGeom prst="rect">
              <a:avLst/>
            </a:prstGeom>
          </p:spPr>
          <p:txBody>
            <a:bodyPr lIns="50800" tIns="50800" rIns="50800" bIns="50800" rtlCol="0" anchor="ctr"/>
            <a:lstStyle/>
            <a:p>
              <a:pPr algn="ctr">
                <a:lnSpc>
                  <a:spcPts val="3299"/>
                </a:lnSpc>
              </a:pPr>
              <a:endParaRPr/>
            </a:p>
          </p:txBody>
        </p:sp>
      </p:grpSp>
      <p:sp>
        <p:nvSpPr>
          <p:cNvPr id="9" name="Freeform 9"/>
          <p:cNvSpPr/>
          <p:nvPr/>
        </p:nvSpPr>
        <p:spPr>
          <a:xfrm>
            <a:off x="10217334" y="5143500"/>
            <a:ext cx="7481206" cy="2554558"/>
          </a:xfrm>
          <a:custGeom>
            <a:avLst/>
            <a:gdLst/>
            <a:ahLst/>
            <a:cxnLst/>
            <a:rect l="l" t="t" r="r" b="b"/>
            <a:pathLst>
              <a:path w="7481206" h="2554558">
                <a:moveTo>
                  <a:pt x="0" y="0"/>
                </a:moveTo>
                <a:lnTo>
                  <a:pt x="7481206" y="0"/>
                </a:lnTo>
                <a:lnTo>
                  <a:pt x="7481206" y="2554558"/>
                </a:lnTo>
                <a:lnTo>
                  <a:pt x="0" y="2554558"/>
                </a:lnTo>
                <a:lnTo>
                  <a:pt x="0" y="0"/>
                </a:lnTo>
                <a:close/>
              </a:path>
            </a:pathLst>
          </a:custGeom>
          <a:blipFill>
            <a:blip r:embed="rId3"/>
            <a:stretch>
              <a:fillRect/>
            </a:stretch>
          </a:blipFill>
        </p:spPr>
      </p:sp>
      <p:sp>
        <p:nvSpPr>
          <p:cNvPr id="10" name="TextBox 10"/>
          <p:cNvSpPr txBox="1"/>
          <p:nvPr/>
        </p:nvSpPr>
        <p:spPr>
          <a:xfrm>
            <a:off x="586309" y="822757"/>
            <a:ext cx="12468555" cy="1298583"/>
          </a:xfrm>
          <a:prstGeom prst="rect">
            <a:avLst/>
          </a:prstGeom>
        </p:spPr>
        <p:txBody>
          <a:bodyPr lIns="0" tIns="0" rIns="0" bIns="0" rtlCol="0" anchor="t">
            <a:spAutoFit/>
          </a:bodyPr>
          <a:lstStyle/>
          <a:p>
            <a:pPr algn="l">
              <a:lnSpc>
                <a:spcPts val="9991"/>
              </a:lnSpc>
            </a:pPr>
            <a:r>
              <a:rPr lang="en-US" sz="9083" b="1">
                <a:solidFill>
                  <a:srgbClr val="FF3131"/>
                </a:solidFill>
                <a:latin typeface="Aileron Heavy"/>
                <a:ea typeface="Aileron Heavy"/>
                <a:cs typeface="Aileron Heavy"/>
                <a:sym typeface="Aileron Heavy"/>
              </a:rPr>
              <a:t>Data Understanding </a:t>
            </a:r>
          </a:p>
        </p:txBody>
      </p:sp>
      <p:sp>
        <p:nvSpPr>
          <p:cNvPr id="11" name="TextBox 11"/>
          <p:cNvSpPr txBox="1"/>
          <p:nvPr/>
        </p:nvSpPr>
        <p:spPr>
          <a:xfrm>
            <a:off x="586309" y="2837227"/>
            <a:ext cx="14169837" cy="816627"/>
          </a:xfrm>
          <a:prstGeom prst="rect">
            <a:avLst/>
          </a:prstGeom>
        </p:spPr>
        <p:txBody>
          <a:bodyPr lIns="0" tIns="0" rIns="0" bIns="0" rtlCol="0" anchor="t">
            <a:spAutoFit/>
          </a:bodyPr>
          <a:lstStyle/>
          <a:p>
            <a:pPr algn="l">
              <a:lnSpc>
                <a:spcPts val="3183"/>
              </a:lnSpc>
            </a:pPr>
            <a:r>
              <a:rPr lang="en-US" sz="2448" spc="244">
                <a:solidFill>
                  <a:srgbClr val="191919"/>
                </a:solidFill>
                <a:latin typeface="Poppins"/>
                <a:ea typeface="Poppins"/>
                <a:cs typeface="Poppins"/>
                <a:sym typeface="Poppins"/>
              </a:rPr>
              <a:t>Eksplorasi awal dilakukan menggunakan Tableau melalui tampilan Data Source untuk meninjau tipe data dan jumlah entri pada setiap kolom.</a:t>
            </a:r>
          </a:p>
        </p:txBody>
      </p:sp>
      <p:sp>
        <p:nvSpPr>
          <p:cNvPr id="12" name="TextBox 12"/>
          <p:cNvSpPr txBox="1"/>
          <p:nvPr/>
        </p:nvSpPr>
        <p:spPr>
          <a:xfrm>
            <a:off x="876539" y="4505789"/>
            <a:ext cx="9034202" cy="2232660"/>
          </a:xfrm>
          <a:prstGeom prst="rect">
            <a:avLst/>
          </a:prstGeom>
        </p:spPr>
        <p:txBody>
          <a:bodyPr lIns="0" tIns="0" rIns="0" bIns="0" rtlCol="0" anchor="t">
            <a:spAutoFit/>
          </a:bodyPr>
          <a:lstStyle/>
          <a:p>
            <a:pPr algn="l">
              <a:lnSpc>
                <a:spcPts val="3599"/>
              </a:lnSpc>
              <a:spcBef>
                <a:spcPct val="0"/>
              </a:spcBef>
            </a:pPr>
            <a:r>
              <a:rPr lang="en-US" sz="2399" spc="71">
                <a:solidFill>
                  <a:srgbClr val="191919"/>
                </a:solidFill>
                <a:latin typeface="Poppins"/>
                <a:ea typeface="Poppins"/>
                <a:cs typeface="Poppins"/>
                <a:sym typeface="Poppins"/>
              </a:rPr>
              <a:t>Berdasarkan pengamatan ditemukan bahwa:</a:t>
            </a:r>
          </a:p>
          <a:p>
            <a:pPr algn="l">
              <a:lnSpc>
                <a:spcPts val="3599"/>
              </a:lnSpc>
              <a:spcBef>
                <a:spcPct val="0"/>
              </a:spcBef>
            </a:pPr>
            <a:endParaRPr lang="en-US" sz="2399" spc="71">
              <a:solidFill>
                <a:srgbClr val="191919"/>
              </a:solidFill>
              <a:latin typeface="Poppins"/>
              <a:ea typeface="Poppins"/>
              <a:cs typeface="Poppins"/>
              <a:sym typeface="Poppins"/>
            </a:endParaRPr>
          </a:p>
          <a:p>
            <a:pPr marL="518158" lvl="1" indent="-259079" algn="l">
              <a:lnSpc>
                <a:spcPts val="3599"/>
              </a:lnSpc>
              <a:spcBef>
                <a:spcPct val="0"/>
              </a:spcBef>
              <a:buFont typeface="Arial"/>
              <a:buChar char="•"/>
            </a:pPr>
            <a:r>
              <a:rPr lang="en-US" sz="2399" spc="71">
                <a:solidFill>
                  <a:srgbClr val="191919"/>
                </a:solidFill>
                <a:latin typeface="Poppins"/>
                <a:ea typeface="Poppins"/>
                <a:cs typeface="Poppins"/>
                <a:sym typeface="Poppins"/>
              </a:rPr>
              <a:t>Beberapa kolom seperti director, cast, dan country memiliki nilai kosong (missing value) menandakan bahwa tidak semua data tersedia secara lengkap.</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7754" b="-78912"/>
            </a:stretch>
          </a:blipFill>
        </p:spPr>
      </p:sp>
      <p:grpSp>
        <p:nvGrpSpPr>
          <p:cNvPr id="3" name="Group 3"/>
          <p:cNvGrpSpPr/>
          <p:nvPr/>
        </p:nvGrpSpPr>
        <p:grpSpPr>
          <a:xfrm>
            <a:off x="-481875" y="9812699"/>
            <a:ext cx="17286479" cy="474301"/>
            <a:chOff x="0" y="0"/>
            <a:chExt cx="4552817" cy="124919"/>
          </a:xfrm>
        </p:grpSpPr>
        <p:sp>
          <p:nvSpPr>
            <p:cNvPr id="4" name="Freeform 4"/>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5" name="TextBox 5"/>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0851367" y="-580459"/>
            <a:ext cx="16192500" cy="172508"/>
            <a:chOff x="0" y="0"/>
            <a:chExt cx="4264691" cy="45434"/>
          </a:xfrm>
        </p:grpSpPr>
        <p:sp>
          <p:nvSpPr>
            <p:cNvPr id="7" name="Freeform 7"/>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8" name="TextBox 8"/>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sp>
        <p:nvSpPr>
          <p:cNvPr id="9" name="Freeform 9"/>
          <p:cNvSpPr/>
          <p:nvPr/>
        </p:nvSpPr>
        <p:spPr>
          <a:xfrm>
            <a:off x="12360024" y="4157057"/>
            <a:ext cx="5384301" cy="1675593"/>
          </a:xfrm>
          <a:custGeom>
            <a:avLst/>
            <a:gdLst/>
            <a:ahLst/>
            <a:cxnLst/>
            <a:rect l="l" t="t" r="r" b="b"/>
            <a:pathLst>
              <a:path w="5384301" h="1675593">
                <a:moveTo>
                  <a:pt x="0" y="0"/>
                </a:moveTo>
                <a:lnTo>
                  <a:pt x="5384302" y="0"/>
                </a:lnTo>
                <a:lnTo>
                  <a:pt x="5384302" y="1675593"/>
                </a:lnTo>
                <a:lnTo>
                  <a:pt x="0" y="1675593"/>
                </a:lnTo>
                <a:lnTo>
                  <a:pt x="0" y="0"/>
                </a:lnTo>
                <a:close/>
              </a:path>
            </a:pathLst>
          </a:custGeom>
          <a:blipFill>
            <a:blip r:embed="rId3"/>
            <a:stretch>
              <a:fillRect t="-7698" r="-89437" b="-152961"/>
            </a:stretch>
          </a:blipFill>
        </p:spPr>
      </p:sp>
      <p:sp>
        <p:nvSpPr>
          <p:cNvPr id="10" name="Freeform 10"/>
          <p:cNvSpPr/>
          <p:nvPr/>
        </p:nvSpPr>
        <p:spPr>
          <a:xfrm>
            <a:off x="12461215" y="6462579"/>
            <a:ext cx="5384301" cy="1995027"/>
          </a:xfrm>
          <a:custGeom>
            <a:avLst/>
            <a:gdLst/>
            <a:ahLst/>
            <a:cxnLst/>
            <a:rect l="l" t="t" r="r" b="b"/>
            <a:pathLst>
              <a:path w="5384301" h="1995027">
                <a:moveTo>
                  <a:pt x="0" y="0"/>
                </a:moveTo>
                <a:lnTo>
                  <a:pt x="5384302" y="0"/>
                </a:lnTo>
                <a:lnTo>
                  <a:pt x="5384302" y="1995027"/>
                </a:lnTo>
                <a:lnTo>
                  <a:pt x="0" y="1995027"/>
                </a:lnTo>
                <a:lnTo>
                  <a:pt x="0" y="0"/>
                </a:lnTo>
                <a:close/>
              </a:path>
            </a:pathLst>
          </a:custGeom>
          <a:blipFill>
            <a:blip r:embed="rId4"/>
            <a:stretch>
              <a:fillRect r="-93713" b="-123091"/>
            </a:stretch>
          </a:blipFill>
        </p:spPr>
      </p:sp>
      <p:sp>
        <p:nvSpPr>
          <p:cNvPr id="11" name="TextBox 11"/>
          <p:cNvSpPr txBox="1"/>
          <p:nvPr/>
        </p:nvSpPr>
        <p:spPr>
          <a:xfrm>
            <a:off x="458607" y="821529"/>
            <a:ext cx="11219946" cy="1390765"/>
          </a:xfrm>
          <a:prstGeom prst="rect">
            <a:avLst/>
          </a:prstGeom>
        </p:spPr>
        <p:txBody>
          <a:bodyPr lIns="0" tIns="0" rIns="0" bIns="0" rtlCol="0" anchor="t">
            <a:spAutoFit/>
          </a:bodyPr>
          <a:lstStyle/>
          <a:p>
            <a:pPr algn="ctr">
              <a:lnSpc>
                <a:spcPts val="11700"/>
              </a:lnSpc>
            </a:pPr>
            <a:r>
              <a:rPr lang="en-US" sz="9000" b="1" spc="270" dirty="0">
                <a:solidFill>
                  <a:srgbClr val="FF3131"/>
                </a:solidFill>
                <a:latin typeface="Aileron Heavy"/>
                <a:ea typeface="Aileron Heavy"/>
                <a:cs typeface="Aileron Heavy"/>
                <a:sym typeface="Aileron Heavy"/>
              </a:rPr>
              <a:t>Data Preparation</a:t>
            </a:r>
          </a:p>
        </p:txBody>
      </p:sp>
      <p:sp>
        <p:nvSpPr>
          <p:cNvPr id="12" name="TextBox 12"/>
          <p:cNvSpPr txBox="1"/>
          <p:nvPr/>
        </p:nvSpPr>
        <p:spPr>
          <a:xfrm>
            <a:off x="1028700" y="2722277"/>
            <a:ext cx="17286479" cy="1337310"/>
          </a:xfrm>
          <a:prstGeom prst="rect">
            <a:avLst/>
          </a:prstGeom>
        </p:spPr>
        <p:txBody>
          <a:bodyPr lIns="0" tIns="0" rIns="0" bIns="0" rtlCol="0" anchor="t">
            <a:spAutoFit/>
          </a:bodyPr>
          <a:lstStyle/>
          <a:p>
            <a:pPr algn="l">
              <a:lnSpc>
                <a:spcPts val="3599"/>
              </a:lnSpc>
              <a:spcBef>
                <a:spcPct val="0"/>
              </a:spcBef>
            </a:pPr>
            <a:r>
              <a:rPr lang="en-US" sz="2399" spc="71" dirty="0">
                <a:solidFill>
                  <a:srgbClr val="FFFFFF"/>
                </a:solidFill>
                <a:latin typeface="Poppins"/>
                <a:ea typeface="Poppins"/>
                <a:cs typeface="Poppins"/>
                <a:sym typeface="Poppins"/>
              </a:rPr>
              <a:t>Proses persiapan data </a:t>
            </a:r>
            <a:r>
              <a:rPr lang="en-US" sz="2399" spc="71" dirty="0" err="1">
                <a:solidFill>
                  <a:srgbClr val="FFFFFF"/>
                </a:solidFill>
                <a:latin typeface="Poppins"/>
                <a:ea typeface="Poppins"/>
                <a:cs typeface="Poppins"/>
                <a:sym typeface="Poppins"/>
              </a:rPr>
              <a:t>dilakukan</a:t>
            </a:r>
            <a:r>
              <a:rPr lang="en-US" sz="2399" spc="71" dirty="0">
                <a:solidFill>
                  <a:srgbClr val="FFFFFF"/>
                </a:solidFill>
                <a:latin typeface="Poppins"/>
                <a:ea typeface="Poppins"/>
                <a:cs typeface="Poppins"/>
                <a:sym typeface="Poppins"/>
              </a:rPr>
              <a:t> pada dataset “Netflix Movies and TV Shows” dengan </a:t>
            </a:r>
            <a:r>
              <a:rPr lang="en-US" sz="2399" spc="71" dirty="0" err="1">
                <a:solidFill>
                  <a:srgbClr val="FFFFFF"/>
                </a:solidFill>
                <a:latin typeface="Poppins"/>
                <a:ea typeface="Poppins"/>
                <a:cs typeface="Poppins"/>
                <a:sym typeface="Poppins"/>
              </a:rPr>
              <a:t>langkah-langkah</a:t>
            </a:r>
            <a:r>
              <a:rPr lang="en-US" sz="2399" spc="71" dirty="0">
                <a:solidFill>
                  <a:srgbClr val="FFFFFF"/>
                </a:solidFill>
                <a:latin typeface="Poppins"/>
                <a:ea typeface="Poppins"/>
                <a:cs typeface="Poppins"/>
                <a:sym typeface="Poppins"/>
              </a:rPr>
              <a:t> sebagai </a:t>
            </a:r>
            <a:r>
              <a:rPr lang="en-US" sz="2399" spc="71" dirty="0" err="1">
                <a:solidFill>
                  <a:srgbClr val="FFFFFF"/>
                </a:solidFill>
                <a:latin typeface="Poppins"/>
                <a:ea typeface="Poppins"/>
                <a:cs typeface="Poppins"/>
                <a:sym typeface="Poppins"/>
              </a:rPr>
              <a:t>berikut</a:t>
            </a:r>
            <a:r>
              <a:rPr lang="en-US" sz="2399" spc="71" dirty="0">
                <a:solidFill>
                  <a:srgbClr val="FFFFFF"/>
                </a:solidFill>
                <a:latin typeface="Poppins"/>
                <a:ea typeface="Poppins"/>
                <a:cs typeface="Poppins"/>
                <a:sym typeface="Poppins"/>
              </a:rPr>
              <a:t>:</a:t>
            </a:r>
          </a:p>
          <a:p>
            <a:pPr algn="l">
              <a:lnSpc>
                <a:spcPts val="3599"/>
              </a:lnSpc>
              <a:spcBef>
                <a:spcPct val="0"/>
              </a:spcBef>
            </a:pPr>
            <a:endParaRPr lang="en-US" sz="2399" spc="71" dirty="0">
              <a:solidFill>
                <a:srgbClr val="FFFFFF"/>
              </a:solidFill>
              <a:latin typeface="Poppins"/>
              <a:ea typeface="Poppins"/>
              <a:cs typeface="Poppins"/>
              <a:sym typeface="Poppins"/>
            </a:endParaRPr>
          </a:p>
        </p:txBody>
      </p:sp>
      <p:sp>
        <p:nvSpPr>
          <p:cNvPr id="13" name="TextBox 13"/>
          <p:cNvSpPr txBox="1"/>
          <p:nvPr/>
        </p:nvSpPr>
        <p:spPr>
          <a:xfrm>
            <a:off x="1184221" y="4184199"/>
            <a:ext cx="10798668" cy="4125681"/>
          </a:xfrm>
          <a:prstGeom prst="rect">
            <a:avLst/>
          </a:prstGeom>
        </p:spPr>
        <p:txBody>
          <a:bodyPr lIns="0" tIns="0" rIns="0" bIns="0" rtlCol="0" anchor="t">
            <a:spAutoFit/>
          </a:bodyPr>
          <a:lstStyle/>
          <a:p>
            <a:pPr algn="l">
              <a:lnSpc>
                <a:spcPts val="3599"/>
              </a:lnSpc>
              <a:spcBef>
                <a:spcPct val="0"/>
              </a:spcBef>
            </a:pPr>
            <a:r>
              <a:rPr lang="en-US" sz="2399" spc="71" dirty="0">
                <a:solidFill>
                  <a:srgbClr val="FFFFFF"/>
                </a:solidFill>
                <a:latin typeface="Poppins"/>
                <a:ea typeface="Poppins"/>
                <a:cs typeface="Poppins"/>
                <a:sym typeface="Poppins"/>
              </a:rPr>
              <a:t>1.Nilai kosong pada </a:t>
            </a:r>
            <a:r>
              <a:rPr lang="en-US" sz="2399" spc="71" dirty="0" err="1">
                <a:solidFill>
                  <a:srgbClr val="FFFFFF"/>
                </a:solidFill>
                <a:latin typeface="Poppins"/>
                <a:ea typeface="Poppins"/>
                <a:cs typeface="Poppins"/>
                <a:sym typeface="Poppins"/>
              </a:rPr>
              <a:t>kolom</a:t>
            </a:r>
            <a:r>
              <a:rPr lang="en-US" sz="2399" spc="71" dirty="0">
                <a:solidFill>
                  <a:srgbClr val="FFFFFF"/>
                </a:solidFill>
                <a:latin typeface="Poppins"/>
                <a:ea typeface="Poppins"/>
                <a:cs typeface="Poppins"/>
                <a:sym typeface="Poppins"/>
              </a:rPr>
              <a:t> director diganti dengan </a:t>
            </a:r>
            <a:r>
              <a:rPr lang="en-US" sz="2399" spc="71" dirty="0" err="1">
                <a:solidFill>
                  <a:srgbClr val="FFFFFF"/>
                </a:solidFill>
                <a:latin typeface="Poppins"/>
                <a:ea typeface="Poppins"/>
                <a:cs typeface="Poppins"/>
                <a:sym typeface="Poppins"/>
              </a:rPr>
              <a:t>teks</a:t>
            </a:r>
            <a:r>
              <a:rPr lang="en-US" sz="2399" spc="71" dirty="0">
                <a:solidFill>
                  <a:srgbClr val="FFFFFF"/>
                </a:solidFill>
                <a:latin typeface="Poppins"/>
                <a:ea typeface="Poppins"/>
                <a:cs typeface="Poppins"/>
                <a:sym typeface="Poppins"/>
              </a:rPr>
              <a:t> “Unknown” </a:t>
            </a:r>
            <a:r>
              <a:rPr lang="en-US" sz="2399" spc="71" dirty="0" err="1">
                <a:solidFill>
                  <a:srgbClr val="FFFFFF"/>
                </a:solidFill>
                <a:latin typeface="Poppins"/>
                <a:ea typeface="Poppins"/>
                <a:cs typeface="Poppins"/>
                <a:sym typeface="Poppins"/>
              </a:rPr>
              <a:t>untuk</a:t>
            </a:r>
            <a:r>
              <a:rPr lang="en-US" sz="2399" spc="71" dirty="0">
                <a:solidFill>
                  <a:srgbClr val="FFFFFF"/>
                </a:solidFill>
                <a:latin typeface="Poppins"/>
                <a:ea typeface="Poppins"/>
                <a:cs typeface="Poppins"/>
                <a:sym typeface="Poppins"/>
              </a:rPr>
              <a:t> </a:t>
            </a:r>
            <a:r>
              <a:rPr lang="en-US" sz="2399" spc="71" dirty="0" err="1">
                <a:solidFill>
                  <a:srgbClr val="FFFFFF"/>
                </a:solidFill>
                <a:latin typeface="Poppins"/>
                <a:ea typeface="Poppins"/>
                <a:cs typeface="Poppins"/>
                <a:sym typeface="Poppins"/>
              </a:rPr>
              <a:t>menjaga</a:t>
            </a:r>
            <a:r>
              <a:rPr lang="en-US" sz="2399" spc="71" dirty="0">
                <a:solidFill>
                  <a:srgbClr val="FFFFFF"/>
                </a:solidFill>
                <a:latin typeface="Poppins"/>
                <a:ea typeface="Poppins"/>
                <a:cs typeface="Poppins"/>
                <a:sym typeface="Poppins"/>
              </a:rPr>
              <a:t> </a:t>
            </a:r>
            <a:r>
              <a:rPr lang="en-US" sz="2399" spc="71" dirty="0" err="1">
                <a:solidFill>
                  <a:srgbClr val="FFFFFF"/>
                </a:solidFill>
                <a:latin typeface="Poppins"/>
                <a:ea typeface="Poppins"/>
                <a:cs typeface="Poppins"/>
                <a:sym typeface="Poppins"/>
              </a:rPr>
              <a:t>konsistensi</a:t>
            </a:r>
            <a:r>
              <a:rPr lang="en-US" sz="2399" spc="71" dirty="0">
                <a:solidFill>
                  <a:srgbClr val="FFFFFF"/>
                </a:solidFill>
                <a:latin typeface="Poppins"/>
                <a:ea typeface="Poppins"/>
                <a:cs typeface="Poppins"/>
                <a:sym typeface="Poppins"/>
              </a:rPr>
              <a:t> data </a:t>
            </a:r>
            <a:r>
              <a:rPr lang="en-US" sz="2399" spc="71" dirty="0" err="1">
                <a:solidFill>
                  <a:srgbClr val="FFFFFF"/>
                </a:solidFill>
                <a:latin typeface="Poppins"/>
                <a:ea typeface="Poppins"/>
                <a:cs typeface="Poppins"/>
                <a:sym typeface="Poppins"/>
              </a:rPr>
              <a:t>tanpa</a:t>
            </a:r>
            <a:r>
              <a:rPr lang="en-US" sz="2399" spc="71" dirty="0">
                <a:solidFill>
                  <a:srgbClr val="FFFFFF"/>
                </a:solidFill>
                <a:latin typeface="Poppins"/>
                <a:ea typeface="Poppins"/>
                <a:cs typeface="Poppins"/>
                <a:sym typeface="Poppins"/>
              </a:rPr>
              <a:t> menghapus baris yang valid.</a:t>
            </a:r>
          </a:p>
          <a:p>
            <a:pPr algn="just">
              <a:lnSpc>
                <a:spcPts val="3599"/>
              </a:lnSpc>
            </a:pPr>
            <a:endParaRPr lang="en-US" sz="2399" spc="71" dirty="0">
              <a:solidFill>
                <a:srgbClr val="FFFFFF"/>
              </a:solidFill>
              <a:latin typeface="Poppins"/>
              <a:ea typeface="Poppins"/>
              <a:cs typeface="Poppins"/>
              <a:sym typeface="Poppins"/>
            </a:endParaRPr>
          </a:p>
          <a:p>
            <a:pPr algn="just">
              <a:lnSpc>
                <a:spcPts val="3599"/>
              </a:lnSpc>
            </a:pPr>
            <a:r>
              <a:rPr lang="en-US" sz="2399" spc="71" dirty="0">
                <a:solidFill>
                  <a:srgbClr val="FFFFFF"/>
                </a:solidFill>
                <a:latin typeface="Poppins"/>
                <a:ea typeface="Poppins"/>
                <a:cs typeface="Poppins"/>
                <a:sym typeface="Poppins"/>
              </a:rPr>
              <a:t>2. Nilai kosong pada </a:t>
            </a:r>
            <a:r>
              <a:rPr lang="en-US" sz="2399" spc="71" dirty="0" err="1">
                <a:solidFill>
                  <a:srgbClr val="FFFFFF"/>
                </a:solidFill>
                <a:latin typeface="Poppins"/>
                <a:ea typeface="Poppins"/>
                <a:cs typeface="Poppins"/>
                <a:sym typeface="Poppins"/>
              </a:rPr>
              <a:t>kolom</a:t>
            </a:r>
            <a:r>
              <a:rPr lang="en-US" sz="2399" spc="71" dirty="0">
                <a:solidFill>
                  <a:srgbClr val="FFFFFF"/>
                </a:solidFill>
                <a:latin typeface="Poppins"/>
                <a:ea typeface="Poppins"/>
                <a:cs typeface="Poppins"/>
                <a:sym typeface="Poppins"/>
              </a:rPr>
              <a:t> cast diganti dengan </a:t>
            </a:r>
            <a:r>
              <a:rPr lang="en-US" sz="2399" spc="71" dirty="0" err="1">
                <a:solidFill>
                  <a:srgbClr val="FFFFFF"/>
                </a:solidFill>
                <a:latin typeface="Poppins"/>
                <a:ea typeface="Poppins"/>
                <a:cs typeface="Poppins"/>
                <a:sym typeface="Poppins"/>
              </a:rPr>
              <a:t>teks</a:t>
            </a:r>
            <a:r>
              <a:rPr lang="en-US" sz="2399" spc="71" dirty="0">
                <a:solidFill>
                  <a:srgbClr val="FFFFFF"/>
                </a:solidFill>
                <a:latin typeface="Poppins"/>
                <a:ea typeface="Poppins"/>
                <a:cs typeface="Poppins"/>
                <a:sym typeface="Poppins"/>
              </a:rPr>
              <a:t> “Unknown” </a:t>
            </a:r>
            <a:r>
              <a:rPr lang="en-US" sz="2399" spc="71" dirty="0" err="1">
                <a:solidFill>
                  <a:srgbClr val="FFFFFF"/>
                </a:solidFill>
                <a:latin typeface="Poppins"/>
                <a:ea typeface="Poppins"/>
                <a:cs typeface="Poppins"/>
                <a:sym typeface="Poppins"/>
              </a:rPr>
              <a:t>untuk</a:t>
            </a:r>
            <a:r>
              <a:rPr lang="en-US" sz="2399" spc="71" dirty="0">
                <a:solidFill>
                  <a:srgbClr val="FFFFFF"/>
                </a:solidFill>
                <a:latin typeface="Poppins"/>
                <a:ea typeface="Poppins"/>
                <a:cs typeface="Poppins"/>
                <a:sym typeface="Poppins"/>
              </a:rPr>
              <a:t> </a:t>
            </a:r>
            <a:r>
              <a:rPr lang="en-US" sz="2399" spc="71" dirty="0" err="1">
                <a:solidFill>
                  <a:srgbClr val="FFFFFF"/>
                </a:solidFill>
                <a:latin typeface="Poppins"/>
                <a:ea typeface="Poppins"/>
                <a:cs typeface="Poppins"/>
                <a:sym typeface="Poppins"/>
              </a:rPr>
              <a:t>menjaga</a:t>
            </a:r>
            <a:r>
              <a:rPr lang="en-US" sz="2399" spc="71" dirty="0">
                <a:solidFill>
                  <a:srgbClr val="FFFFFF"/>
                </a:solidFill>
                <a:latin typeface="Poppins"/>
                <a:ea typeface="Poppins"/>
                <a:cs typeface="Poppins"/>
                <a:sym typeface="Poppins"/>
              </a:rPr>
              <a:t> </a:t>
            </a:r>
            <a:r>
              <a:rPr lang="en-US" sz="2399" spc="71" dirty="0" err="1">
                <a:solidFill>
                  <a:srgbClr val="FFFFFF"/>
                </a:solidFill>
                <a:latin typeface="Poppins"/>
                <a:ea typeface="Poppins"/>
                <a:cs typeface="Poppins"/>
                <a:sym typeface="Poppins"/>
              </a:rPr>
              <a:t>konsistensi</a:t>
            </a:r>
            <a:r>
              <a:rPr lang="en-US" sz="2399" spc="71" dirty="0">
                <a:solidFill>
                  <a:srgbClr val="FFFFFF"/>
                </a:solidFill>
                <a:latin typeface="Poppins"/>
                <a:ea typeface="Poppins"/>
                <a:cs typeface="Poppins"/>
                <a:sym typeface="Poppins"/>
              </a:rPr>
              <a:t> data </a:t>
            </a:r>
            <a:r>
              <a:rPr lang="en-US" sz="2399" spc="71" dirty="0" err="1">
                <a:solidFill>
                  <a:srgbClr val="FFFFFF"/>
                </a:solidFill>
                <a:latin typeface="Poppins"/>
                <a:ea typeface="Poppins"/>
                <a:cs typeface="Poppins"/>
                <a:sym typeface="Poppins"/>
              </a:rPr>
              <a:t>tanpa</a:t>
            </a:r>
            <a:r>
              <a:rPr lang="en-US" sz="2399" spc="71" dirty="0">
                <a:solidFill>
                  <a:srgbClr val="FFFFFF"/>
                </a:solidFill>
                <a:latin typeface="Poppins"/>
                <a:ea typeface="Poppins"/>
                <a:cs typeface="Poppins"/>
                <a:sym typeface="Poppins"/>
              </a:rPr>
              <a:t> menghapus baris yang valid.</a:t>
            </a:r>
          </a:p>
          <a:p>
            <a:pPr algn="just">
              <a:lnSpc>
                <a:spcPts val="3599"/>
              </a:lnSpc>
            </a:pPr>
            <a:endParaRPr lang="en-US" sz="2399" spc="71" dirty="0">
              <a:solidFill>
                <a:srgbClr val="FFFFFF"/>
              </a:solidFill>
              <a:latin typeface="Poppins"/>
              <a:ea typeface="Poppins"/>
              <a:cs typeface="Poppins"/>
              <a:sym typeface="Poppins"/>
            </a:endParaRPr>
          </a:p>
          <a:p>
            <a:pPr algn="just">
              <a:lnSpc>
                <a:spcPts val="3599"/>
              </a:lnSpc>
            </a:pPr>
            <a:endParaRPr lang="en-US" sz="2399" spc="71" dirty="0">
              <a:solidFill>
                <a:srgbClr val="FFFFFF"/>
              </a:solidFill>
              <a:latin typeface="Poppins"/>
              <a:ea typeface="Poppins"/>
              <a:cs typeface="Poppins"/>
              <a:sym typeface="Poppins"/>
            </a:endParaRPr>
          </a:p>
        </p:txBody>
      </p:sp>
      <p:grpSp>
        <p:nvGrpSpPr>
          <p:cNvPr id="14" name="Group 14"/>
          <p:cNvGrpSpPr/>
          <p:nvPr/>
        </p:nvGrpSpPr>
        <p:grpSpPr>
          <a:xfrm>
            <a:off x="4378696" y="-53166"/>
            <a:ext cx="17286479" cy="474301"/>
            <a:chOff x="0" y="0"/>
            <a:chExt cx="4552817" cy="124919"/>
          </a:xfrm>
        </p:grpSpPr>
        <p:sp>
          <p:nvSpPr>
            <p:cNvPr id="15" name="Freeform 15"/>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16" name="TextBox 16"/>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sp>
        <p:nvSpPr>
          <p:cNvPr id="17" name="TextBox 11">
            <a:extLst>
              <a:ext uri="{FF2B5EF4-FFF2-40B4-BE49-F238E27FC236}">
                <a16:creationId xmlns:a16="http://schemas.microsoft.com/office/drawing/2014/main" id="{372EF4D7-08C6-405B-8715-6842CEC6FF21}"/>
              </a:ext>
            </a:extLst>
          </p:cNvPr>
          <p:cNvSpPr txBox="1"/>
          <p:nvPr/>
        </p:nvSpPr>
        <p:spPr>
          <a:xfrm>
            <a:off x="458607" y="1361609"/>
            <a:ext cx="11219946" cy="1213794"/>
          </a:xfrm>
          <a:prstGeom prst="rect">
            <a:avLst/>
          </a:prstGeom>
        </p:spPr>
        <p:txBody>
          <a:bodyPr lIns="0" tIns="0" rIns="0" bIns="0" rtlCol="0" anchor="t">
            <a:spAutoFit/>
          </a:bodyPr>
          <a:lstStyle/>
          <a:p>
            <a:pPr algn="ctr">
              <a:lnSpc>
                <a:spcPts val="11700"/>
              </a:lnSpc>
            </a:pPr>
            <a:r>
              <a:rPr lang="en-US" sz="3000" b="1" spc="270" dirty="0">
                <a:solidFill>
                  <a:srgbClr val="FF3131"/>
                </a:solidFill>
                <a:latin typeface="Aileron Heavy"/>
                <a:ea typeface="Aileron Heavy"/>
                <a:cs typeface="Aileron Heavy"/>
                <a:sym typeface="Aileron Heavy"/>
              </a:rPr>
              <a:t>(Data Cleaning)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7754" b="-78912"/>
            </a:stretch>
          </a:blipFill>
        </p:spPr>
      </p:sp>
      <p:grpSp>
        <p:nvGrpSpPr>
          <p:cNvPr id="3" name="Group 3"/>
          <p:cNvGrpSpPr/>
          <p:nvPr/>
        </p:nvGrpSpPr>
        <p:grpSpPr>
          <a:xfrm>
            <a:off x="-481875" y="9812699"/>
            <a:ext cx="17286479" cy="474301"/>
            <a:chOff x="0" y="0"/>
            <a:chExt cx="4552817" cy="124919"/>
          </a:xfrm>
        </p:grpSpPr>
        <p:sp>
          <p:nvSpPr>
            <p:cNvPr id="4" name="Freeform 4"/>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5" name="TextBox 5"/>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0851367" y="-580459"/>
            <a:ext cx="16192500" cy="172508"/>
            <a:chOff x="0" y="0"/>
            <a:chExt cx="4264691" cy="45434"/>
          </a:xfrm>
        </p:grpSpPr>
        <p:sp>
          <p:nvSpPr>
            <p:cNvPr id="7" name="Freeform 7"/>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8" name="TextBox 8"/>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sp>
        <p:nvSpPr>
          <p:cNvPr id="9" name="TextBox 9"/>
          <p:cNvSpPr txBox="1"/>
          <p:nvPr/>
        </p:nvSpPr>
        <p:spPr>
          <a:xfrm>
            <a:off x="458607" y="821529"/>
            <a:ext cx="11219946" cy="2952750"/>
          </a:xfrm>
          <a:prstGeom prst="rect">
            <a:avLst/>
          </a:prstGeom>
        </p:spPr>
        <p:txBody>
          <a:bodyPr lIns="0" tIns="0" rIns="0" bIns="0" rtlCol="0" anchor="t">
            <a:spAutoFit/>
          </a:bodyPr>
          <a:lstStyle/>
          <a:p>
            <a:pPr algn="ctr">
              <a:lnSpc>
                <a:spcPts val="11700"/>
              </a:lnSpc>
            </a:pPr>
            <a:r>
              <a:rPr lang="en-US" sz="9000" b="1" spc="270">
                <a:solidFill>
                  <a:srgbClr val="FF3131"/>
                </a:solidFill>
                <a:latin typeface="Aileron Heavy"/>
                <a:ea typeface="Aileron Heavy"/>
                <a:cs typeface="Aileron Heavy"/>
                <a:sym typeface="Aileron Heavy"/>
              </a:rPr>
              <a:t>Data Preparation</a:t>
            </a:r>
          </a:p>
          <a:p>
            <a:pPr algn="ctr">
              <a:lnSpc>
                <a:spcPts val="11700"/>
              </a:lnSpc>
            </a:pPr>
            <a:endParaRPr lang="en-US" sz="9000" b="1" spc="270">
              <a:solidFill>
                <a:srgbClr val="FF3131"/>
              </a:solidFill>
              <a:latin typeface="Aileron Heavy"/>
              <a:ea typeface="Aileron Heavy"/>
              <a:cs typeface="Aileron Heavy"/>
              <a:sym typeface="Aileron Heavy"/>
            </a:endParaRPr>
          </a:p>
        </p:txBody>
      </p:sp>
      <p:sp>
        <p:nvSpPr>
          <p:cNvPr id="10" name="TextBox 10"/>
          <p:cNvSpPr txBox="1"/>
          <p:nvPr/>
        </p:nvSpPr>
        <p:spPr>
          <a:xfrm>
            <a:off x="1028700" y="2722277"/>
            <a:ext cx="17286479" cy="1337310"/>
          </a:xfrm>
          <a:prstGeom prst="rect">
            <a:avLst/>
          </a:prstGeom>
        </p:spPr>
        <p:txBody>
          <a:bodyPr lIns="0" tIns="0" rIns="0" bIns="0" rtlCol="0" anchor="t">
            <a:spAutoFit/>
          </a:bodyPr>
          <a:lstStyle/>
          <a:p>
            <a:pPr algn="l">
              <a:lnSpc>
                <a:spcPts val="3599"/>
              </a:lnSpc>
              <a:spcBef>
                <a:spcPct val="0"/>
              </a:spcBef>
            </a:pPr>
            <a:r>
              <a:rPr lang="en-US" sz="2399" spc="71">
                <a:solidFill>
                  <a:srgbClr val="FFFFFF"/>
                </a:solidFill>
                <a:latin typeface="Poppins"/>
                <a:ea typeface="Poppins"/>
                <a:cs typeface="Poppins"/>
                <a:sym typeface="Poppins"/>
              </a:rPr>
              <a:t>Proses persiapan data dilakukan pada dataset “Netflix Movies and TV Shows” dengan langkah-langkah sebagai berikut:</a:t>
            </a:r>
          </a:p>
          <a:p>
            <a:pPr algn="l">
              <a:lnSpc>
                <a:spcPts val="3599"/>
              </a:lnSpc>
              <a:spcBef>
                <a:spcPct val="0"/>
              </a:spcBef>
            </a:pPr>
            <a:endParaRPr lang="en-US" sz="2399" spc="71">
              <a:solidFill>
                <a:srgbClr val="FFFFFF"/>
              </a:solidFill>
              <a:latin typeface="Poppins"/>
              <a:ea typeface="Poppins"/>
              <a:cs typeface="Poppins"/>
              <a:sym typeface="Poppins"/>
            </a:endParaRPr>
          </a:p>
        </p:txBody>
      </p:sp>
      <p:grpSp>
        <p:nvGrpSpPr>
          <p:cNvPr id="11" name="Group 11"/>
          <p:cNvGrpSpPr/>
          <p:nvPr/>
        </p:nvGrpSpPr>
        <p:grpSpPr>
          <a:xfrm>
            <a:off x="4378696" y="-53166"/>
            <a:ext cx="17286479" cy="474301"/>
            <a:chOff x="0" y="0"/>
            <a:chExt cx="4552817" cy="124919"/>
          </a:xfrm>
        </p:grpSpPr>
        <p:sp>
          <p:nvSpPr>
            <p:cNvPr id="12" name="Freeform 12"/>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13" name="TextBox 13"/>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sp>
        <p:nvSpPr>
          <p:cNvPr id="14" name="TextBox 14"/>
          <p:cNvSpPr txBox="1"/>
          <p:nvPr/>
        </p:nvSpPr>
        <p:spPr>
          <a:xfrm>
            <a:off x="1028700" y="4326287"/>
            <a:ext cx="10798668" cy="3128010"/>
          </a:xfrm>
          <a:prstGeom prst="rect">
            <a:avLst/>
          </a:prstGeom>
        </p:spPr>
        <p:txBody>
          <a:bodyPr lIns="0" tIns="0" rIns="0" bIns="0" rtlCol="0" anchor="t">
            <a:spAutoFit/>
          </a:bodyPr>
          <a:lstStyle/>
          <a:p>
            <a:pPr algn="just">
              <a:lnSpc>
                <a:spcPts val="3599"/>
              </a:lnSpc>
            </a:pPr>
            <a:r>
              <a:rPr lang="en-US" sz="2399" spc="71">
                <a:solidFill>
                  <a:srgbClr val="FFFFFF"/>
                </a:solidFill>
                <a:latin typeface="Poppins"/>
                <a:ea typeface="Poppins"/>
                <a:cs typeface="Poppins"/>
                <a:sym typeface="Poppins"/>
              </a:rPr>
              <a:t>3.  Kolom dengan nilai kosong terlalu banyak tetap dipertahankan karena masih relevan secara analitis. Sehingga terdapat 3 kolom baru yang dimana nilai null sudah diubah menjadi Unkown.</a:t>
            </a:r>
          </a:p>
          <a:p>
            <a:pPr algn="just">
              <a:lnSpc>
                <a:spcPts val="3599"/>
              </a:lnSpc>
            </a:pPr>
            <a:endParaRPr lang="en-US" sz="2399" spc="71">
              <a:solidFill>
                <a:srgbClr val="FFFFFF"/>
              </a:solidFill>
              <a:latin typeface="Poppins"/>
              <a:ea typeface="Poppins"/>
              <a:cs typeface="Poppins"/>
              <a:sym typeface="Poppins"/>
            </a:endParaRPr>
          </a:p>
          <a:p>
            <a:pPr algn="just">
              <a:lnSpc>
                <a:spcPts val="3599"/>
              </a:lnSpc>
            </a:pPr>
            <a:endParaRPr lang="en-US" sz="2399" spc="71">
              <a:solidFill>
                <a:srgbClr val="FFFFFF"/>
              </a:solidFill>
              <a:latin typeface="Poppins"/>
              <a:ea typeface="Poppins"/>
              <a:cs typeface="Poppins"/>
              <a:sym typeface="Poppins"/>
            </a:endParaRPr>
          </a:p>
          <a:p>
            <a:pPr algn="just">
              <a:lnSpc>
                <a:spcPts val="3599"/>
              </a:lnSpc>
            </a:pPr>
            <a:r>
              <a:rPr lang="en-US" sz="2399" spc="71">
                <a:solidFill>
                  <a:srgbClr val="FFFFFF"/>
                </a:solidFill>
                <a:latin typeface="Poppins"/>
                <a:ea typeface="Poppins"/>
                <a:cs typeface="Poppins"/>
                <a:sym typeface="Poppins"/>
              </a:rPr>
              <a:t>4. Nilai kosong pada kolom country diisi dengan “Unknown” agar tetap bisa dianalisis dalam kategori tersendiri.</a:t>
            </a:r>
          </a:p>
        </p:txBody>
      </p:sp>
      <p:sp>
        <p:nvSpPr>
          <p:cNvPr id="15" name="Freeform 15"/>
          <p:cNvSpPr/>
          <p:nvPr/>
        </p:nvSpPr>
        <p:spPr>
          <a:xfrm>
            <a:off x="12231126" y="4209767"/>
            <a:ext cx="5346082" cy="1867467"/>
          </a:xfrm>
          <a:custGeom>
            <a:avLst/>
            <a:gdLst/>
            <a:ahLst/>
            <a:cxnLst/>
            <a:rect l="l" t="t" r="r" b="b"/>
            <a:pathLst>
              <a:path w="5346082" h="1867467">
                <a:moveTo>
                  <a:pt x="0" y="0"/>
                </a:moveTo>
                <a:lnTo>
                  <a:pt x="5346082" y="0"/>
                </a:lnTo>
                <a:lnTo>
                  <a:pt x="5346082" y="1867466"/>
                </a:lnTo>
                <a:lnTo>
                  <a:pt x="0" y="1867466"/>
                </a:lnTo>
                <a:lnTo>
                  <a:pt x="0" y="0"/>
                </a:lnTo>
                <a:close/>
              </a:path>
            </a:pathLst>
          </a:custGeom>
          <a:blipFill>
            <a:blip r:embed="rId3"/>
            <a:stretch>
              <a:fillRect/>
            </a:stretch>
          </a:blipFill>
        </p:spPr>
      </p:sp>
      <p:sp>
        <p:nvSpPr>
          <p:cNvPr id="16" name="Freeform 16"/>
          <p:cNvSpPr/>
          <p:nvPr/>
        </p:nvSpPr>
        <p:spPr>
          <a:xfrm>
            <a:off x="8966637" y="7230535"/>
            <a:ext cx="8610571" cy="2203378"/>
          </a:xfrm>
          <a:custGeom>
            <a:avLst/>
            <a:gdLst/>
            <a:ahLst/>
            <a:cxnLst/>
            <a:rect l="l" t="t" r="r" b="b"/>
            <a:pathLst>
              <a:path w="8610571" h="2203378">
                <a:moveTo>
                  <a:pt x="0" y="0"/>
                </a:moveTo>
                <a:lnTo>
                  <a:pt x="8610571" y="0"/>
                </a:lnTo>
                <a:lnTo>
                  <a:pt x="8610571" y="2203378"/>
                </a:lnTo>
                <a:lnTo>
                  <a:pt x="0" y="2203378"/>
                </a:lnTo>
                <a:lnTo>
                  <a:pt x="0" y="0"/>
                </a:lnTo>
                <a:close/>
              </a:path>
            </a:pathLst>
          </a:custGeom>
          <a:blipFill>
            <a:blip r:embed="rId4"/>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7754" b="-78912"/>
            </a:stretch>
          </a:blipFill>
        </p:spPr>
      </p:sp>
      <p:grpSp>
        <p:nvGrpSpPr>
          <p:cNvPr id="3" name="Group 3"/>
          <p:cNvGrpSpPr/>
          <p:nvPr/>
        </p:nvGrpSpPr>
        <p:grpSpPr>
          <a:xfrm>
            <a:off x="-481875" y="9812699"/>
            <a:ext cx="17286479" cy="474301"/>
            <a:chOff x="0" y="0"/>
            <a:chExt cx="4552817" cy="124919"/>
          </a:xfrm>
        </p:grpSpPr>
        <p:sp>
          <p:nvSpPr>
            <p:cNvPr id="4" name="Freeform 4"/>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5" name="TextBox 5"/>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0851367" y="-580459"/>
            <a:ext cx="16192500" cy="172508"/>
            <a:chOff x="0" y="0"/>
            <a:chExt cx="4264691" cy="45434"/>
          </a:xfrm>
        </p:grpSpPr>
        <p:sp>
          <p:nvSpPr>
            <p:cNvPr id="7" name="Freeform 7"/>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8" name="TextBox 8"/>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sp>
        <p:nvSpPr>
          <p:cNvPr id="11" name="TextBox 11"/>
          <p:cNvSpPr txBox="1"/>
          <p:nvPr/>
        </p:nvSpPr>
        <p:spPr>
          <a:xfrm>
            <a:off x="3733800" y="775035"/>
            <a:ext cx="11219946" cy="1390765"/>
          </a:xfrm>
          <a:prstGeom prst="rect">
            <a:avLst/>
          </a:prstGeom>
        </p:spPr>
        <p:txBody>
          <a:bodyPr lIns="0" tIns="0" rIns="0" bIns="0" rtlCol="0" anchor="t">
            <a:spAutoFit/>
          </a:bodyPr>
          <a:lstStyle/>
          <a:p>
            <a:pPr algn="ctr">
              <a:lnSpc>
                <a:spcPts val="11700"/>
              </a:lnSpc>
            </a:pPr>
            <a:r>
              <a:rPr lang="en-US" sz="9000" b="1" spc="270" dirty="0">
                <a:solidFill>
                  <a:srgbClr val="FF3131"/>
                </a:solidFill>
                <a:latin typeface="Aileron Heavy"/>
                <a:ea typeface="Aileron Heavy"/>
                <a:cs typeface="Aileron Heavy"/>
                <a:sym typeface="Aileron Heavy"/>
              </a:rPr>
              <a:t>Data Preparation</a:t>
            </a:r>
          </a:p>
        </p:txBody>
      </p:sp>
      <p:sp>
        <p:nvSpPr>
          <p:cNvPr id="12" name="TextBox 12"/>
          <p:cNvSpPr txBox="1"/>
          <p:nvPr/>
        </p:nvSpPr>
        <p:spPr>
          <a:xfrm>
            <a:off x="1600199" y="2722277"/>
            <a:ext cx="14859001" cy="894027"/>
          </a:xfrm>
          <a:prstGeom prst="rect">
            <a:avLst/>
          </a:prstGeom>
        </p:spPr>
        <p:txBody>
          <a:bodyPr wrap="square" lIns="0" tIns="0" rIns="0" bIns="0" rtlCol="0" anchor="t">
            <a:spAutoFit/>
          </a:bodyPr>
          <a:lstStyle/>
          <a:p>
            <a:pPr algn="ctr">
              <a:lnSpc>
                <a:spcPts val="3599"/>
              </a:lnSpc>
              <a:spcBef>
                <a:spcPct val="0"/>
              </a:spcBef>
            </a:pPr>
            <a:r>
              <a:rPr lang="en-US" sz="2399" b="1" spc="71" dirty="0">
                <a:solidFill>
                  <a:srgbClr val="FFFFFF"/>
                </a:solidFill>
                <a:latin typeface="Poppins"/>
                <a:ea typeface="Poppins"/>
                <a:cs typeface="Poppins"/>
                <a:sym typeface="Poppins"/>
              </a:rPr>
              <a:t>Transformasi data </a:t>
            </a:r>
            <a:r>
              <a:rPr lang="en-US" sz="2399" b="1" spc="71" dirty="0" err="1">
                <a:solidFill>
                  <a:srgbClr val="FFFFFF"/>
                </a:solidFill>
                <a:latin typeface="Poppins"/>
                <a:ea typeface="Poppins"/>
                <a:cs typeface="Poppins"/>
                <a:sym typeface="Poppins"/>
              </a:rPr>
              <a:t>adalah</a:t>
            </a:r>
            <a:r>
              <a:rPr lang="en-US" sz="2399" b="1" spc="71" dirty="0">
                <a:solidFill>
                  <a:srgbClr val="FFFFFF"/>
                </a:solidFill>
                <a:latin typeface="Poppins"/>
                <a:ea typeface="Poppins"/>
                <a:cs typeface="Poppins"/>
                <a:sym typeface="Poppins"/>
              </a:rPr>
              <a:t> proses </a:t>
            </a:r>
            <a:r>
              <a:rPr lang="en-US" sz="2399" b="1" spc="71" dirty="0" err="1">
                <a:solidFill>
                  <a:srgbClr val="FFFFFF"/>
                </a:solidFill>
                <a:latin typeface="Poppins"/>
                <a:ea typeface="Poppins"/>
                <a:cs typeface="Poppins"/>
                <a:sym typeface="Poppins"/>
              </a:rPr>
              <a:t>mengubah</a:t>
            </a:r>
            <a:r>
              <a:rPr lang="en-US" sz="2399" b="1" spc="71" dirty="0">
                <a:solidFill>
                  <a:srgbClr val="FFFFFF"/>
                </a:solidFill>
                <a:latin typeface="Poppins"/>
                <a:ea typeface="Poppins"/>
                <a:cs typeface="Poppins"/>
                <a:sym typeface="Poppins"/>
              </a:rPr>
              <a:t> data </a:t>
            </a:r>
            <a:r>
              <a:rPr lang="en-US" sz="2399" b="1" spc="71" dirty="0" err="1">
                <a:solidFill>
                  <a:srgbClr val="FFFFFF"/>
                </a:solidFill>
                <a:latin typeface="Poppins"/>
                <a:ea typeface="Poppins"/>
                <a:cs typeface="Poppins"/>
                <a:sym typeface="Poppins"/>
              </a:rPr>
              <a:t>mentah</a:t>
            </a:r>
            <a:r>
              <a:rPr lang="en-US" sz="2399" b="1" spc="71" dirty="0">
                <a:solidFill>
                  <a:srgbClr val="FFFFFF"/>
                </a:solidFill>
                <a:latin typeface="Poppins"/>
                <a:ea typeface="Poppins"/>
                <a:cs typeface="Poppins"/>
                <a:sym typeface="Poppins"/>
              </a:rPr>
              <a:t> </a:t>
            </a:r>
            <a:r>
              <a:rPr lang="en-US" sz="2399" b="1" spc="71" dirty="0" err="1">
                <a:solidFill>
                  <a:srgbClr val="FFFFFF"/>
                </a:solidFill>
                <a:latin typeface="Poppins"/>
                <a:ea typeface="Poppins"/>
                <a:cs typeface="Poppins"/>
                <a:sym typeface="Poppins"/>
              </a:rPr>
              <a:t>menjadi</a:t>
            </a:r>
            <a:r>
              <a:rPr lang="en-US" sz="2399" b="1" spc="71" dirty="0">
                <a:solidFill>
                  <a:srgbClr val="FFFFFF"/>
                </a:solidFill>
                <a:latin typeface="Poppins"/>
                <a:ea typeface="Poppins"/>
                <a:cs typeface="Poppins"/>
                <a:sym typeface="Poppins"/>
              </a:rPr>
              <a:t> format atau </a:t>
            </a:r>
            <a:r>
              <a:rPr lang="en-US" sz="2399" b="1" spc="71" dirty="0" err="1">
                <a:solidFill>
                  <a:srgbClr val="FFFFFF"/>
                </a:solidFill>
                <a:latin typeface="Poppins"/>
                <a:ea typeface="Poppins"/>
                <a:cs typeface="Poppins"/>
                <a:sym typeface="Poppins"/>
              </a:rPr>
              <a:t>struktur</a:t>
            </a:r>
            <a:r>
              <a:rPr lang="en-US" sz="2399" b="1" spc="71" dirty="0">
                <a:solidFill>
                  <a:srgbClr val="FFFFFF"/>
                </a:solidFill>
                <a:latin typeface="Poppins"/>
                <a:ea typeface="Poppins"/>
                <a:cs typeface="Poppins"/>
                <a:sym typeface="Poppins"/>
              </a:rPr>
              <a:t> yang lebih </a:t>
            </a:r>
            <a:r>
              <a:rPr lang="en-US" sz="2399" b="1" spc="71" dirty="0" err="1">
                <a:solidFill>
                  <a:srgbClr val="FFFFFF"/>
                </a:solidFill>
                <a:latin typeface="Poppins"/>
                <a:ea typeface="Poppins"/>
                <a:cs typeface="Poppins"/>
                <a:sym typeface="Poppins"/>
              </a:rPr>
              <a:t>sesuai</a:t>
            </a:r>
            <a:r>
              <a:rPr lang="en-US" sz="2399" b="1" spc="71" dirty="0">
                <a:solidFill>
                  <a:srgbClr val="FFFFFF"/>
                </a:solidFill>
                <a:latin typeface="Poppins"/>
                <a:ea typeface="Poppins"/>
                <a:cs typeface="Poppins"/>
                <a:sym typeface="Poppins"/>
              </a:rPr>
              <a:t> dan </a:t>
            </a:r>
            <a:r>
              <a:rPr lang="en-US" sz="2399" b="1" spc="71" dirty="0" err="1">
                <a:solidFill>
                  <a:srgbClr val="FFFFFF"/>
                </a:solidFill>
                <a:latin typeface="Poppins"/>
                <a:ea typeface="Poppins"/>
                <a:cs typeface="Poppins"/>
                <a:sym typeface="Poppins"/>
              </a:rPr>
              <a:t>dapat</a:t>
            </a:r>
            <a:r>
              <a:rPr lang="en-US" sz="2399" b="1" spc="71" dirty="0">
                <a:solidFill>
                  <a:srgbClr val="FFFFFF"/>
                </a:solidFill>
                <a:latin typeface="Poppins"/>
                <a:ea typeface="Poppins"/>
                <a:cs typeface="Poppins"/>
                <a:sym typeface="Poppins"/>
              </a:rPr>
              <a:t> digunakan </a:t>
            </a:r>
            <a:r>
              <a:rPr lang="en-US" sz="2399" b="1" spc="71" dirty="0" err="1">
                <a:solidFill>
                  <a:srgbClr val="FFFFFF"/>
                </a:solidFill>
                <a:latin typeface="Poppins"/>
                <a:ea typeface="Poppins"/>
                <a:cs typeface="Poppins"/>
                <a:sym typeface="Poppins"/>
              </a:rPr>
              <a:t>untuk</a:t>
            </a:r>
            <a:r>
              <a:rPr lang="en-US" sz="2399" b="1" spc="71" dirty="0">
                <a:solidFill>
                  <a:srgbClr val="FFFFFF"/>
                </a:solidFill>
                <a:latin typeface="Poppins"/>
                <a:ea typeface="Poppins"/>
                <a:cs typeface="Poppins"/>
                <a:sym typeface="Poppins"/>
              </a:rPr>
              <a:t> </a:t>
            </a:r>
            <a:r>
              <a:rPr lang="en-US" sz="2399" b="1" spc="71" dirty="0" err="1">
                <a:solidFill>
                  <a:srgbClr val="FFFFFF"/>
                </a:solidFill>
                <a:latin typeface="Poppins"/>
                <a:ea typeface="Poppins"/>
                <a:cs typeface="Poppins"/>
                <a:sym typeface="Poppins"/>
              </a:rPr>
              <a:t>analisis</a:t>
            </a:r>
            <a:r>
              <a:rPr lang="en-US" sz="2399" b="1" spc="71" dirty="0">
                <a:solidFill>
                  <a:srgbClr val="FFFFFF"/>
                </a:solidFill>
                <a:latin typeface="Poppins"/>
                <a:ea typeface="Poppins"/>
                <a:cs typeface="Poppins"/>
                <a:sym typeface="Poppins"/>
              </a:rPr>
              <a:t>, </a:t>
            </a:r>
            <a:r>
              <a:rPr lang="en-US" sz="2399" b="1" spc="71" dirty="0" err="1">
                <a:solidFill>
                  <a:srgbClr val="FFFFFF"/>
                </a:solidFill>
                <a:latin typeface="Poppins"/>
                <a:ea typeface="Poppins"/>
                <a:cs typeface="Poppins"/>
                <a:sym typeface="Poppins"/>
              </a:rPr>
              <a:t>pelaporan</a:t>
            </a:r>
            <a:r>
              <a:rPr lang="en-US" sz="2399" b="1" spc="71" dirty="0">
                <a:solidFill>
                  <a:srgbClr val="FFFFFF"/>
                </a:solidFill>
                <a:latin typeface="Poppins"/>
                <a:ea typeface="Poppins"/>
                <a:cs typeface="Poppins"/>
                <a:sym typeface="Poppins"/>
              </a:rPr>
              <a:t>, atau </a:t>
            </a:r>
            <a:r>
              <a:rPr lang="en-US" sz="2399" b="1" spc="71" dirty="0" err="1">
                <a:solidFill>
                  <a:srgbClr val="FFFFFF"/>
                </a:solidFill>
                <a:latin typeface="Poppins"/>
                <a:ea typeface="Poppins"/>
                <a:cs typeface="Poppins"/>
                <a:sym typeface="Poppins"/>
              </a:rPr>
              <a:t>penyimpanan</a:t>
            </a:r>
            <a:endParaRPr lang="en-US" sz="2399" b="1" spc="71" dirty="0">
              <a:solidFill>
                <a:srgbClr val="FFFFFF"/>
              </a:solidFill>
              <a:latin typeface="Poppins"/>
              <a:ea typeface="Poppins"/>
              <a:cs typeface="Poppins"/>
              <a:sym typeface="Poppins"/>
            </a:endParaRPr>
          </a:p>
        </p:txBody>
      </p:sp>
      <p:grpSp>
        <p:nvGrpSpPr>
          <p:cNvPr id="14" name="Group 14"/>
          <p:cNvGrpSpPr/>
          <p:nvPr/>
        </p:nvGrpSpPr>
        <p:grpSpPr>
          <a:xfrm>
            <a:off x="4378696" y="-53166"/>
            <a:ext cx="17286479" cy="474301"/>
            <a:chOff x="0" y="0"/>
            <a:chExt cx="4552817" cy="124919"/>
          </a:xfrm>
        </p:grpSpPr>
        <p:sp>
          <p:nvSpPr>
            <p:cNvPr id="15" name="Freeform 15"/>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16" name="TextBox 16"/>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sp>
        <p:nvSpPr>
          <p:cNvPr id="17" name="TextBox 11">
            <a:extLst>
              <a:ext uri="{FF2B5EF4-FFF2-40B4-BE49-F238E27FC236}">
                <a16:creationId xmlns:a16="http://schemas.microsoft.com/office/drawing/2014/main" id="{372EF4D7-08C6-405B-8715-6842CEC6FF21}"/>
              </a:ext>
            </a:extLst>
          </p:cNvPr>
          <p:cNvSpPr txBox="1"/>
          <p:nvPr/>
        </p:nvSpPr>
        <p:spPr>
          <a:xfrm>
            <a:off x="3534027" y="1398894"/>
            <a:ext cx="11219946" cy="1213794"/>
          </a:xfrm>
          <a:prstGeom prst="rect">
            <a:avLst/>
          </a:prstGeom>
        </p:spPr>
        <p:txBody>
          <a:bodyPr lIns="0" tIns="0" rIns="0" bIns="0" rtlCol="0" anchor="t">
            <a:spAutoFit/>
          </a:bodyPr>
          <a:lstStyle/>
          <a:p>
            <a:pPr algn="ctr">
              <a:lnSpc>
                <a:spcPts val="11700"/>
              </a:lnSpc>
            </a:pPr>
            <a:r>
              <a:rPr lang="en-US" sz="3000" b="1" spc="270" dirty="0">
                <a:solidFill>
                  <a:srgbClr val="FF3131"/>
                </a:solidFill>
                <a:latin typeface="Aileron Heavy"/>
                <a:ea typeface="Aileron Heavy"/>
                <a:cs typeface="Aileron Heavy"/>
                <a:sym typeface="Aileron Heavy"/>
              </a:rPr>
              <a:t>(Data Transformation)</a:t>
            </a:r>
          </a:p>
        </p:txBody>
      </p:sp>
      <p:pic>
        <p:nvPicPr>
          <p:cNvPr id="20" name="image5.jpg">
            <a:extLst>
              <a:ext uri="{FF2B5EF4-FFF2-40B4-BE49-F238E27FC236}">
                <a16:creationId xmlns:a16="http://schemas.microsoft.com/office/drawing/2014/main" id="{91495775-43A5-4C01-B9CE-A62381D278C8}"/>
              </a:ext>
            </a:extLst>
          </p:cNvPr>
          <p:cNvPicPr/>
          <p:nvPr/>
        </p:nvPicPr>
        <p:blipFill>
          <a:blip r:embed="rId3"/>
          <a:srcRect/>
          <a:stretch>
            <a:fillRect/>
          </a:stretch>
        </p:blipFill>
        <p:spPr>
          <a:xfrm>
            <a:off x="3048000" y="4033640"/>
            <a:ext cx="11277600" cy="5273487"/>
          </a:xfrm>
          <a:prstGeom prst="rect">
            <a:avLst/>
          </a:prstGeom>
          <a:ln>
            <a:solidFill>
              <a:schemeClr val="tx1"/>
            </a:solidFill>
          </a:ln>
        </p:spPr>
      </p:pic>
    </p:spTree>
    <p:extLst>
      <p:ext uri="{BB962C8B-B14F-4D97-AF65-F5344CB8AC3E}">
        <p14:creationId xmlns:p14="http://schemas.microsoft.com/office/powerpoint/2010/main" val="1260538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7754" b="-78912"/>
            </a:stretch>
          </a:blipFill>
        </p:spPr>
      </p:sp>
      <p:grpSp>
        <p:nvGrpSpPr>
          <p:cNvPr id="3" name="Group 3"/>
          <p:cNvGrpSpPr/>
          <p:nvPr/>
        </p:nvGrpSpPr>
        <p:grpSpPr>
          <a:xfrm>
            <a:off x="-481875" y="9812699"/>
            <a:ext cx="17286479" cy="474301"/>
            <a:chOff x="0" y="0"/>
            <a:chExt cx="4552817" cy="124919"/>
          </a:xfrm>
        </p:grpSpPr>
        <p:sp>
          <p:nvSpPr>
            <p:cNvPr id="4" name="Freeform 4"/>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5" name="TextBox 5"/>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grpSp>
        <p:nvGrpSpPr>
          <p:cNvPr id="6" name="Group 6"/>
          <p:cNvGrpSpPr/>
          <p:nvPr/>
        </p:nvGrpSpPr>
        <p:grpSpPr>
          <a:xfrm>
            <a:off x="-10851367" y="-580459"/>
            <a:ext cx="16192500" cy="172508"/>
            <a:chOff x="0" y="0"/>
            <a:chExt cx="4264691" cy="45434"/>
          </a:xfrm>
        </p:grpSpPr>
        <p:sp>
          <p:nvSpPr>
            <p:cNvPr id="7" name="Freeform 7"/>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960909"/>
            </a:solidFill>
          </p:spPr>
        </p:sp>
        <p:sp>
          <p:nvSpPr>
            <p:cNvPr id="8" name="TextBox 8"/>
            <p:cNvSpPr txBox="1"/>
            <p:nvPr/>
          </p:nvSpPr>
          <p:spPr>
            <a:xfrm>
              <a:off x="0" y="-57150"/>
              <a:ext cx="4264691" cy="102584"/>
            </a:xfrm>
            <a:prstGeom prst="rect">
              <a:avLst/>
            </a:prstGeom>
          </p:spPr>
          <p:txBody>
            <a:bodyPr lIns="50800" tIns="50800" rIns="50800" bIns="50800" rtlCol="0" anchor="ctr"/>
            <a:lstStyle/>
            <a:p>
              <a:pPr algn="ctr">
                <a:lnSpc>
                  <a:spcPts val="3299"/>
                </a:lnSpc>
              </a:pPr>
              <a:endParaRPr/>
            </a:p>
          </p:txBody>
        </p:sp>
      </p:grpSp>
      <p:sp>
        <p:nvSpPr>
          <p:cNvPr id="11" name="TextBox 11"/>
          <p:cNvSpPr txBox="1"/>
          <p:nvPr/>
        </p:nvSpPr>
        <p:spPr>
          <a:xfrm>
            <a:off x="3733800" y="775035"/>
            <a:ext cx="11219946" cy="1390765"/>
          </a:xfrm>
          <a:prstGeom prst="rect">
            <a:avLst/>
          </a:prstGeom>
        </p:spPr>
        <p:txBody>
          <a:bodyPr lIns="0" tIns="0" rIns="0" bIns="0" rtlCol="0" anchor="t">
            <a:spAutoFit/>
          </a:bodyPr>
          <a:lstStyle/>
          <a:p>
            <a:pPr algn="ctr">
              <a:lnSpc>
                <a:spcPts val="11700"/>
              </a:lnSpc>
            </a:pPr>
            <a:r>
              <a:rPr lang="en-US" sz="9000" b="1" spc="270" dirty="0">
                <a:solidFill>
                  <a:srgbClr val="FF3131"/>
                </a:solidFill>
                <a:latin typeface="Aileron Heavy"/>
                <a:ea typeface="Aileron Heavy"/>
                <a:cs typeface="Aileron Heavy"/>
                <a:sym typeface="Aileron Heavy"/>
              </a:rPr>
              <a:t>Data Preparation</a:t>
            </a:r>
          </a:p>
        </p:txBody>
      </p:sp>
      <p:sp>
        <p:nvSpPr>
          <p:cNvPr id="12" name="TextBox 12"/>
          <p:cNvSpPr txBox="1"/>
          <p:nvPr/>
        </p:nvSpPr>
        <p:spPr>
          <a:xfrm>
            <a:off x="3534027" y="3421495"/>
            <a:ext cx="13144500" cy="2740687"/>
          </a:xfrm>
          <a:prstGeom prst="rect">
            <a:avLst/>
          </a:prstGeom>
        </p:spPr>
        <p:txBody>
          <a:bodyPr wrap="square" lIns="0" tIns="0" rIns="0" bIns="0" rtlCol="0" anchor="t">
            <a:spAutoFit/>
          </a:bodyPr>
          <a:lstStyle/>
          <a:p>
            <a:pPr algn="l">
              <a:lnSpc>
                <a:spcPts val="3599"/>
              </a:lnSpc>
              <a:spcBef>
                <a:spcPct val="0"/>
              </a:spcBef>
            </a:pPr>
            <a:r>
              <a:rPr lang="en-US" sz="2399" spc="71" dirty="0">
                <a:solidFill>
                  <a:srgbClr val="FFFFFF"/>
                </a:solidFill>
                <a:latin typeface="Poppins"/>
                <a:ea typeface="Poppins"/>
                <a:cs typeface="Poppins"/>
                <a:sym typeface="Poppins"/>
              </a:rPr>
              <a:t>Pada tahap ini </a:t>
            </a:r>
            <a:r>
              <a:rPr lang="en-US" sz="2399" spc="71" dirty="0" err="1">
                <a:solidFill>
                  <a:srgbClr val="FFFFFF"/>
                </a:solidFill>
                <a:latin typeface="Poppins"/>
                <a:ea typeface="Poppins"/>
                <a:cs typeface="Poppins"/>
                <a:sym typeface="Poppins"/>
              </a:rPr>
              <a:t>dilakukan</a:t>
            </a:r>
            <a:r>
              <a:rPr lang="en-US" sz="2399" spc="71" dirty="0">
                <a:solidFill>
                  <a:srgbClr val="FFFFFF"/>
                </a:solidFill>
                <a:latin typeface="Poppins"/>
                <a:ea typeface="Poppins"/>
                <a:cs typeface="Poppins"/>
                <a:sym typeface="Poppins"/>
              </a:rPr>
              <a:t> </a:t>
            </a:r>
            <a:r>
              <a:rPr lang="en-US" sz="2399" spc="71" dirty="0" err="1">
                <a:solidFill>
                  <a:srgbClr val="FFFFFF"/>
                </a:solidFill>
                <a:latin typeface="Poppins"/>
                <a:ea typeface="Poppins"/>
                <a:cs typeface="Poppins"/>
                <a:sym typeface="Poppins"/>
              </a:rPr>
              <a:t>penyelarasan</a:t>
            </a:r>
            <a:r>
              <a:rPr lang="en-US" sz="2399" spc="71" dirty="0">
                <a:solidFill>
                  <a:srgbClr val="FFFFFF"/>
                </a:solidFill>
                <a:latin typeface="Poppins"/>
                <a:ea typeface="Poppins"/>
                <a:cs typeface="Poppins"/>
                <a:sym typeface="Poppins"/>
              </a:rPr>
              <a:t> antar </a:t>
            </a:r>
            <a:r>
              <a:rPr lang="en-US" sz="2399" spc="71" dirty="0" err="1">
                <a:solidFill>
                  <a:srgbClr val="FFFFFF"/>
                </a:solidFill>
                <a:latin typeface="Poppins"/>
                <a:ea typeface="Poppins"/>
                <a:cs typeface="Poppins"/>
                <a:sym typeface="Poppins"/>
              </a:rPr>
              <a:t>kolom</a:t>
            </a:r>
            <a:r>
              <a:rPr lang="en-US" sz="2399" spc="71" dirty="0">
                <a:solidFill>
                  <a:srgbClr val="FFFFFF"/>
                </a:solidFill>
                <a:latin typeface="Poppins"/>
                <a:ea typeface="Poppins"/>
                <a:cs typeface="Poppins"/>
                <a:sym typeface="Poppins"/>
              </a:rPr>
              <a:t> agar data bisa </a:t>
            </a:r>
            <a:r>
              <a:rPr lang="en-US" sz="2399" spc="71" dirty="0" err="1">
                <a:solidFill>
                  <a:srgbClr val="FFFFFF"/>
                </a:solidFill>
                <a:latin typeface="Poppins"/>
                <a:ea typeface="Poppins"/>
                <a:cs typeface="Poppins"/>
                <a:sym typeface="Poppins"/>
              </a:rPr>
              <a:t>diolah</a:t>
            </a:r>
            <a:r>
              <a:rPr lang="en-US" sz="2399" spc="71" dirty="0">
                <a:solidFill>
                  <a:srgbClr val="FFFFFF"/>
                </a:solidFill>
                <a:latin typeface="Poppins"/>
                <a:ea typeface="Poppins"/>
                <a:cs typeface="Poppins"/>
                <a:sym typeface="Poppins"/>
              </a:rPr>
              <a:t> dengan baik di Tableau, </a:t>
            </a:r>
            <a:r>
              <a:rPr lang="en-US" sz="2399" spc="71" dirty="0" err="1">
                <a:solidFill>
                  <a:srgbClr val="FFFFFF"/>
                </a:solidFill>
                <a:latin typeface="Poppins"/>
                <a:ea typeface="Poppins"/>
                <a:cs typeface="Poppins"/>
                <a:sym typeface="Poppins"/>
              </a:rPr>
              <a:t>seperti</a:t>
            </a:r>
            <a:r>
              <a:rPr lang="en-US" sz="2399" spc="71" dirty="0">
                <a:solidFill>
                  <a:srgbClr val="FFFFFF"/>
                </a:solidFill>
                <a:latin typeface="Poppins"/>
                <a:ea typeface="Poppins"/>
                <a:cs typeface="Poppins"/>
                <a:sym typeface="Poppins"/>
              </a:rPr>
              <a:t>:</a:t>
            </a:r>
          </a:p>
          <a:p>
            <a:pPr marL="457200" indent="-457200" algn="l">
              <a:lnSpc>
                <a:spcPts val="3599"/>
              </a:lnSpc>
              <a:spcBef>
                <a:spcPct val="0"/>
              </a:spcBef>
              <a:buFont typeface="+mj-lt"/>
              <a:buAutoNum type="alphaLcPeriod"/>
            </a:pPr>
            <a:r>
              <a:rPr lang="en-US" sz="2399" spc="71" dirty="0" err="1">
                <a:solidFill>
                  <a:srgbClr val="FFFFFF"/>
                </a:solidFill>
                <a:latin typeface="Poppins"/>
                <a:ea typeface="Poppins"/>
                <a:cs typeface="Poppins"/>
                <a:sym typeface="Poppins"/>
              </a:rPr>
              <a:t>Menyamakan</a:t>
            </a:r>
            <a:r>
              <a:rPr lang="en-US" sz="2399" spc="71" dirty="0">
                <a:solidFill>
                  <a:srgbClr val="FFFFFF"/>
                </a:solidFill>
                <a:latin typeface="Poppins"/>
                <a:ea typeface="Poppins"/>
                <a:cs typeface="Poppins"/>
                <a:sym typeface="Poppins"/>
              </a:rPr>
              <a:t> format </a:t>
            </a:r>
            <a:r>
              <a:rPr lang="en-US" sz="2399" spc="71" dirty="0" err="1">
                <a:solidFill>
                  <a:srgbClr val="FFFFFF"/>
                </a:solidFill>
                <a:latin typeface="Poppins"/>
                <a:ea typeface="Poppins"/>
                <a:cs typeface="Poppins"/>
                <a:sym typeface="Poppins"/>
              </a:rPr>
              <a:t>teks</a:t>
            </a:r>
            <a:r>
              <a:rPr lang="en-US" sz="2399" spc="71" dirty="0">
                <a:solidFill>
                  <a:srgbClr val="FFFFFF"/>
                </a:solidFill>
                <a:latin typeface="Poppins"/>
                <a:ea typeface="Poppins"/>
                <a:cs typeface="Poppins"/>
                <a:sym typeface="Poppins"/>
              </a:rPr>
              <a:t> (misalnya huruf </a:t>
            </a:r>
            <a:r>
              <a:rPr lang="en-US" sz="2399" spc="71" dirty="0" err="1">
                <a:solidFill>
                  <a:srgbClr val="FFFFFF"/>
                </a:solidFill>
                <a:latin typeface="Poppins"/>
                <a:ea typeface="Poppins"/>
                <a:cs typeface="Poppins"/>
                <a:sym typeface="Poppins"/>
              </a:rPr>
              <a:t>kapital</a:t>
            </a:r>
            <a:r>
              <a:rPr lang="en-US" sz="2399" spc="71" dirty="0">
                <a:solidFill>
                  <a:srgbClr val="FFFFFF"/>
                </a:solidFill>
                <a:latin typeface="Poppins"/>
                <a:ea typeface="Poppins"/>
                <a:cs typeface="Poppins"/>
                <a:sym typeface="Poppins"/>
              </a:rPr>
              <a:t> diubah </a:t>
            </a:r>
            <a:r>
              <a:rPr lang="en-US" sz="2399" spc="71" dirty="0" err="1">
                <a:solidFill>
                  <a:srgbClr val="FFFFFF"/>
                </a:solidFill>
                <a:latin typeface="Poppins"/>
                <a:ea typeface="Poppins"/>
                <a:cs typeface="Poppins"/>
                <a:sym typeface="Poppins"/>
              </a:rPr>
              <a:t>menjadi</a:t>
            </a:r>
            <a:r>
              <a:rPr lang="en-US" sz="2399" spc="71" dirty="0">
                <a:solidFill>
                  <a:srgbClr val="FFFFFF"/>
                </a:solidFill>
                <a:latin typeface="Poppins"/>
                <a:ea typeface="Poppins"/>
                <a:cs typeface="Poppins"/>
                <a:sym typeface="Poppins"/>
              </a:rPr>
              <a:t> format Title Case).</a:t>
            </a:r>
          </a:p>
          <a:p>
            <a:pPr marL="457200" indent="-457200" algn="l">
              <a:lnSpc>
                <a:spcPts val="3599"/>
              </a:lnSpc>
              <a:spcBef>
                <a:spcPct val="0"/>
              </a:spcBef>
              <a:buFont typeface="+mj-lt"/>
              <a:buAutoNum type="alphaLcPeriod"/>
            </a:pPr>
            <a:r>
              <a:rPr lang="en-US" sz="2399" spc="71" dirty="0">
                <a:solidFill>
                  <a:srgbClr val="FFFFFF"/>
                </a:solidFill>
                <a:latin typeface="Poppins"/>
                <a:ea typeface="Poppins"/>
                <a:cs typeface="Poppins"/>
                <a:sym typeface="Poppins"/>
              </a:rPr>
              <a:t>Menghapus </a:t>
            </a:r>
            <a:r>
              <a:rPr lang="en-US" sz="2399" spc="71" dirty="0" err="1">
                <a:solidFill>
                  <a:srgbClr val="FFFFFF"/>
                </a:solidFill>
                <a:latin typeface="Poppins"/>
                <a:ea typeface="Poppins"/>
                <a:cs typeface="Poppins"/>
                <a:sym typeface="Poppins"/>
              </a:rPr>
              <a:t>spasi</a:t>
            </a:r>
            <a:r>
              <a:rPr lang="en-US" sz="2399" spc="71" dirty="0">
                <a:solidFill>
                  <a:srgbClr val="FFFFFF"/>
                </a:solidFill>
                <a:latin typeface="Poppins"/>
                <a:ea typeface="Poppins"/>
                <a:cs typeface="Poppins"/>
                <a:sym typeface="Poppins"/>
              </a:rPr>
              <a:t> </a:t>
            </a:r>
            <a:r>
              <a:rPr lang="en-US" sz="2399" spc="71" dirty="0" err="1">
                <a:solidFill>
                  <a:srgbClr val="FFFFFF"/>
                </a:solidFill>
                <a:latin typeface="Poppins"/>
                <a:ea typeface="Poppins"/>
                <a:cs typeface="Poppins"/>
                <a:sym typeface="Poppins"/>
              </a:rPr>
              <a:t>berlebih</a:t>
            </a:r>
            <a:r>
              <a:rPr lang="en-US" sz="2399" spc="71" dirty="0">
                <a:solidFill>
                  <a:srgbClr val="FFFFFF"/>
                </a:solidFill>
                <a:latin typeface="Poppins"/>
                <a:ea typeface="Poppins"/>
                <a:cs typeface="Poppins"/>
                <a:sym typeface="Poppins"/>
              </a:rPr>
              <a:t> dan karakter </a:t>
            </a:r>
            <a:r>
              <a:rPr lang="en-US" sz="2399" spc="71" dirty="0" err="1">
                <a:solidFill>
                  <a:srgbClr val="FFFFFF"/>
                </a:solidFill>
                <a:latin typeface="Poppins"/>
                <a:ea typeface="Poppins"/>
                <a:cs typeface="Poppins"/>
                <a:sym typeface="Poppins"/>
              </a:rPr>
              <a:t>khusus</a:t>
            </a:r>
            <a:r>
              <a:rPr lang="en-US" sz="2399" spc="71" dirty="0">
                <a:solidFill>
                  <a:srgbClr val="FFFFFF"/>
                </a:solidFill>
                <a:latin typeface="Poppins"/>
                <a:ea typeface="Poppins"/>
                <a:cs typeface="Poppins"/>
                <a:sym typeface="Poppins"/>
              </a:rPr>
              <a:t>.</a:t>
            </a:r>
          </a:p>
          <a:p>
            <a:pPr marL="457200" indent="-457200" algn="l">
              <a:lnSpc>
                <a:spcPts val="3599"/>
              </a:lnSpc>
              <a:spcBef>
                <a:spcPct val="0"/>
              </a:spcBef>
              <a:buFont typeface="+mj-lt"/>
              <a:buAutoNum type="alphaLcPeriod"/>
            </a:pPr>
            <a:r>
              <a:rPr lang="en-US" sz="2399" spc="71" dirty="0" err="1">
                <a:solidFill>
                  <a:srgbClr val="FFFFFF"/>
                </a:solidFill>
                <a:latin typeface="Poppins"/>
                <a:ea typeface="Poppins"/>
                <a:cs typeface="Poppins"/>
                <a:sym typeface="Poppins"/>
              </a:rPr>
              <a:t>Memastikan</a:t>
            </a:r>
            <a:r>
              <a:rPr lang="en-US" sz="2399" spc="71" dirty="0">
                <a:solidFill>
                  <a:srgbClr val="FFFFFF"/>
                </a:solidFill>
                <a:latin typeface="Poppins"/>
                <a:ea typeface="Poppins"/>
                <a:cs typeface="Poppins"/>
                <a:sym typeface="Poppins"/>
              </a:rPr>
              <a:t> </a:t>
            </a:r>
            <a:r>
              <a:rPr lang="en-US" sz="2399" spc="71" dirty="0" err="1">
                <a:solidFill>
                  <a:srgbClr val="FFFFFF"/>
                </a:solidFill>
                <a:latin typeface="Poppins"/>
                <a:ea typeface="Poppins"/>
                <a:cs typeface="Poppins"/>
                <a:sym typeface="Poppins"/>
              </a:rPr>
              <a:t>semua</a:t>
            </a:r>
            <a:r>
              <a:rPr lang="en-US" sz="2399" spc="71" dirty="0">
                <a:solidFill>
                  <a:srgbClr val="FFFFFF"/>
                </a:solidFill>
                <a:latin typeface="Poppins"/>
                <a:ea typeface="Poppins"/>
                <a:cs typeface="Poppins"/>
                <a:sym typeface="Poppins"/>
              </a:rPr>
              <a:t> </a:t>
            </a:r>
            <a:r>
              <a:rPr lang="en-US" sz="2399" spc="71" dirty="0" err="1">
                <a:solidFill>
                  <a:srgbClr val="FFFFFF"/>
                </a:solidFill>
                <a:latin typeface="Poppins"/>
                <a:ea typeface="Poppins"/>
                <a:cs typeface="Poppins"/>
                <a:sym typeface="Poppins"/>
              </a:rPr>
              <a:t>kolom</a:t>
            </a:r>
            <a:r>
              <a:rPr lang="en-US" sz="2399" spc="71" dirty="0">
                <a:solidFill>
                  <a:srgbClr val="FFFFFF"/>
                </a:solidFill>
                <a:latin typeface="Poppins"/>
                <a:ea typeface="Poppins"/>
                <a:cs typeface="Poppins"/>
                <a:sym typeface="Poppins"/>
              </a:rPr>
              <a:t> memiliki </a:t>
            </a:r>
            <a:r>
              <a:rPr lang="en-US" sz="2399" spc="71" dirty="0" err="1">
                <a:solidFill>
                  <a:srgbClr val="FFFFFF"/>
                </a:solidFill>
                <a:latin typeface="Poppins"/>
                <a:ea typeface="Poppins"/>
                <a:cs typeface="Poppins"/>
                <a:sym typeface="Poppins"/>
              </a:rPr>
              <a:t>nama</a:t>
            </a:r>
            <a:r>
              <a:rPr lang="en-US" sz="2399" spc="71" dirty="0">
                <a:solidFill>
                  <a:srgbClr val="FFFFFF"/>
                </a:solidFill>
                <a:latin typeface="Poppins"/>
                <a:ea typeface="Poppins"/>
                <a:cs typeface="Poppins"/>
                <a:sym typeface="Poppins"/>
              </a:rPr>
              <a:t> yang jelas dan </a:t>
            </a:r>
            <a:r>
              <a:rPr lang="en-US" sz="2399" spc="71" dirty="0" err="1">
                <a:solidFill>
                  <a:srgbClr val="FFFFFF"/>
                </a:solidFill>
                <a:latin typeface="Poppins"/>
                <a:ea typeface="Poppins"/>
                <a:cs typeface="Poppins"/>
                <a:sym typeface="Poppins"/>
              </a:rPr>
              <a:t>konsisten</a:t>
            </a:r>
            <a:r>
              <a:rPr lang="en-US" sz="2399" spc="71" dirty="0">
                <a:solidFill>
                  <a:srgbClr val="FFFFFF"/>
                </a:solidFill>
                <a:latin typeface="Poppins"/>
                <a:ea typeface="Poppins"/>
                <a:cs typeface="Poppins"/>
                <a:sym typeface="Poppins"/>
              </a:rPr>
              <a:t>.</a:t>
            </a:r>
          </a:p>
        </p:txBody>
      </p:sp>
      <p:grpSp>
        <p:nvGrpSpPr>
          <p:cNvPr id="14" name="Group 14"/>
          <p:cNvGrpSpPr/>
          <p:nvPr/>
        </p:nvGrpSpPr>
        <p:grpSpPr>
          <a:xfrm>
            <a:off x="4378696" y="-53166"/>
            <a:ext cx="17286479" cy="474301"/>
            <a:chOff x="0" y="0"/>
            <a:chExt cx="4552817" cy="124919"/>
          </a:xfrm>
        </p:grpSpPr>
        <p:sp>
          <p:nvSpPr>
            <p:cNvPr id="15" name="Freeform 15"/>
            <p:cNvSpPr/>
            <p:nvPr/>
          </p:nvSpPr>
          <p:spPr>
            <a:xfrm>
              <a:off x="0" y="0"/>
              <a:ext cx="4552817" cy="124919"/>
            </a:xfrm>
            <a:custGeom>
              <a:avLst/>
              <a:gdLst/>
              <a:ahLst/>
              <a:cxnLst/>
              <a:rect l="l" t="t" r="r" b="b"/>
              <a:pathLst>
                <a:path w="4552817" h="124919">
                  <a:moveTo>
                    <a:pt x="0" y="0"/>
                  </a:moveTo>
                  <a:lnTo>
                    <a:pt x="4552817" y="0"/>
                  </a:lnTo>
                  <a:lnTo>
                    <a:pt x="4552817" y="124919"/>
                  </a:lnTo>
                  <a:lnTo>
                    <a:pt x="0" y="124919"/>
                  </a:lnTo>
                  <a:close/>
                </a:path>
              </a:pathLst>
            </a:custGeom>
            <a:solidFill>
              <a:srgbClr val="960909"/>
            </a:solidFill>
          </p:spPr>
        </p:sp>
        <p:sp>
          <p:nvSpPr>
            <p:cNvPr id="16" name="TextBox 16"/>
            <p:cNvSpPr txBox="1"/>
            <p:nvPr/>
          </p:nvSpPr>
          <p:spPr>
            <a:xfrm>
              <a:off x="0" y="-57150"/>
              <a:ext cx="4552817" cy="182069"/>
            </a:xfrm>
            <a:prstGeom prst="rect">
              <a:avLst/>
            </a:prstGeom>
          </p:spPr>
          <p:txBody>
            <a:bodyPr lIns="50800" tIns="50800" rIns="50800" bIns="50800" rtlCol="0" anchor="ctr"/>
            <a:lstStyle/>
            <a:p>
              <a:pPr algn="ctr">
                <a:lnSpc>
                  <a:spcPts val="3299"/>
                </a:lnSpc>
              </a:pPr>
              <a:endParaRPr/>
            </a:p>
          </p:txBody>
        </p:sp>
      </p:grpSp>
      <p:sp>
        <p:nvSpPr>
          <p:cNvPr id="17" name="TextBox 11">
            <a:extLst>
              <a:ext uri="{FF2B5EF4-FFF2-40B4-BE49-F238E27FC236}">
                <a16:creationId xmlns:a16="http://schemas.microsoft.com/office/drawing/2014/main" id="{372EF4D7-08C6-405B-8715-6842CEC6FF21}"/>
              </a:ext>
            </a:extLst>
          </p:cNvPr>
          <p:cNvSpPr txBox="1"/>
          <p:nvPr/>
        </p:nvSpPr>
        <p:spPr>
          <a:xfrm>
            <a:off x="3534027" y="1398894"/>
            <a:ext cx="11219946" cy="1213794"/>
          </a:xfrm>
          <a:prstGeom prst="rect">
            <a:avLst/>
          </a:prstGeom>
        </p:spPr>
        <p:txBody>
          <a:bodyPr lIns="0" tIns="0" rIns="0" bIns="0" rtlCol="0" anchor="t">
            <a:spAutoFit/>
          </a:bodyPr>
          <a:lstStyle/>
          <a:p>
            <a:pPr algn="ctr">
              <a:lnSpc>
                <a:spcPts val="11700"/>
              </a:lnSpc>
            </a:pPr>
            <a:r>
              <a:rPr lang="en-US" sz="3000" b="1" spc="270" dirty="0">
                <a:solidFill>
                  <a:srgbClr val="FF3131"/>
                </a:solidFill>
                <a:latin typeface="Aileron Heavy"/>
                <a:ea typeface="Aileron Heavy"/>
                <a:cs typeface="Aileron Heavy"/>
                <a:sym typeface="Aileron Heavy"/>
              </a:rPr>
              <a:t>(Data Integration)</a:t>
            </a:r>
          </a:p>
        </p:txBody>
      </p:sp>
    </p:spTree>
    <p:extLst>
      <p:ext uri="{BB962C8B-B14F-4D97-AF65-F5344CB8AC3E}">
        <p14:creationId xmlns:p14="http://schemas.microsoft.com/office/powerpoint/2010/main" val="36222288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944</Words>
  <Application>Microsoft Office PowerPoint</Application>
  <PresentationFormat>Custom</PresentationFormat>
  <Paragraphs>114</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Aileron Heavy</vt:lpstr>
      <vt:lpstr>Aileron Bold</vt:lpstr>
      <vt:lpstr>Arial</vt:lpstr>
      <vt:lpstr>Poppins</vt:lpstr>
      <vt:lpstr>Calibri</vt:lpstr>
      <vt:lpstr>Aileron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Presentasi_UTS_Prak_19</dc:title>
  <cp:lastModifiedBy>Christopher Gurning</cp:lastModifiedBy>
  <cp:revision>3</cp:revision>
  <dcterms:created xsi:type="dcterms:W3CDTF">2006-08-16T00:00:00Z</dcterms:created>
  <dcterms:modified xsi:type="dcterms:W3CDTF">2025-10-16T01:49:27Z</dcterms:modified>
  <dc:identifier>DAG1wHoKsTg</dc:identifier>
</cp:coreProperties>
</file>

<file path=docProps/thumbnail.jpeg>
</file>